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8_2D383F8A.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342" r:id="rId2"/>
    <p:sldId id="278" r:id="rId3"/>
    <p:sldId id="283" r:id="rId4"/>
    <p:sldId id="371" r:id="rId5"/>
    <p:sldId id="372" r:id="rId6"/>
    <p:sldId id="279" r:id="rId7"/>
    <p:sldId id="289" r:id="rId8"/>
    <p:sldId id="374" r:id="rId9"/>
    <p:sldId id="376" r:id="rId10"/>
    <p:sldId id="378" r:id="rId11"/>
    <p:sldId id="379" r:id="rId12"/>
    <p:sldId id="296" r:id="rId13"/>
    <p:sldId id="380" r:id="rId14"/>
    <p:sldId id="345" r:id="rId15"/>
    <p:sldId id="381" r:id="rId16"/>
    <p:sldId id="382" r:id="rId17"/>
    <p:sldId id="346" r:id="rId18"/>
    <p:sldId id="383" r:id="rId19"/>
    <p:sldId id="347" r:id="rId20"/>
    <p:sldId id="384" r:id="rId21"/>
    <p:sldId id="385" r:id="rId22"/>
    <p:sldId id="395" r:id="rId23"/>
    <p:sldId id="394" r:id="rId24"/>
    <p:sldId id="393" r:id="rId25"/>
    <p:sldId id="392" r:id="rId26"/>
    <p:sldId id="355" r:id="rId27"/>
    <p:sldId id="386" r:id="rId28"/>
    <p:sldId id="356" r:id="rId29"/>
    <p:sldId id="387" r:id="rId30"/>
    <p:sldId id="388" r:id="rId31"/>
    <p:sldId id="389" r:id="rId32"/>
    <p:sldId id="390" r:id="rId33"/>
    <p:sldId id="391" r:id="rId34"/>
    <p:sldId id="359" r:id="rId35"/>
    <p:sldId id="396" r:id="rId36"/>
    <p:sldId id="360" r:id="rId37"/>
    <p:sldId id="397" r:id="rId38"/>
    <p:sldId id="361" r:id="rId39"/>
    <p:sldId id="398" r:id="rId40"/>
    <p:sldId id="362" r:id="rId41"/>
    <p:sldId id="399" r:id="rId42"/>
    <p:sldId id="364" r:id="rId43"/>
    <p:sldId id="400" r:id="rId44"/>
    <p:sldId id="365" r:id="rId45"/>
    <p:sldId id="402" r:id="rId46"/>
    <p:sldId id="366" r:id="rId47"/>
    <p:sldId id="401" r:id="rId48"/>
    <p:sldId id="343" r:id="rId49"/>
    <p:sldId id="349" r:id="rId50"/>
    <p:sldId id="404" r:id="rId51"/>
    <p:sldId id="416" r:id="rId52"/>
    <p:sldId id="413" r:id="rId53"/>
    <p:sldId id="407" r:id="rId54"/>
    <p:sldId id="408" r:id="rId55"/>
    <p:sldId id="417" r:id="rId56"/>
    <p:sldId id="418" r:id="rId57"/>
    <p:sldId id="420" r:id="rId58"/>
    <p:sldId id="421" r:id="rId59"/>
    <p:sldId id="414" r:id="rId60"/>
    <p:sldId id="409" r:id="rId61"/>
    <p:sldId id="410" r:id="rId62"/>
    <p:sldId id="411" r:id="rId63"/>
    <p:sldId id="415" r:id="rId64"/>
    <p:sldId id="412" r:id="rId65"/>
    <p:sldId id="350" r:id="rId66"/>
    <p:sldId id="352" r:id="rId67"/>
    <p:sldId id="353" r:id="rId68"/>
    <p:sldId id="354" r:id="rId69"/>
    <p:sldId id="424" r:id="rId70"/>
    <p:sldId id="425" r:id="rId71"/>
    <p:sldId id="426" r:id="rId72"/>
    <p:sldId id="427" r:id="rId73"/>
    <p:sldId id="430" r:id="rId74"/>
    <p:sldId id="429" r:id="rId75"/>
    <p:sldId id="423" r:id="rId76"/>
    <p:sldId id="367" r:id="rId77"/>
    <p:sldId id="368" r:id="rId78"/>
    <p:sldId id="369" r:id="rId79"/>
    <p:sldId id="431" r:id="rId80"/>
    <p:sldId id="370" r:id="rId81"/>
    <p:sldId id="264" r:id="rId82"/>
    <p:sldId id="314" r:id="rId83"/>
    <p:sldId id="282" r:id="rId84"/>
    <p:sldId id="292" r:id="rId85"/>
    <p:sldId id="313" r:id="rId86"/>
    <p:sldId id="293" r:id="rId8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CE18C9-E52E-7E1D-34CE-919A52854609}" name="My Name" initials="MN" userId="7867e16be635893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09"/>
    <a:srgbClr val="36FBFB"/>
    <a:srgbClr val="FF8C39"/>
    <a:srgbClr val="FF5862"/>
    <a:srgbClr val="320140"/>
    <a:srgbClr val="868CBD"/>
    <a:srgbClr val="72F1B8"/>
    <a:srgbClr val="FB7F72"/>
    <a:srgbClr val="FB7DDC"/>
    <a:srgbClr val="76F7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89" autoAdjust="0"/>
    <p:restoredTop sz="94049" autoAdjust="0"/>
  </p:normalViewPr>
  <p:slideViewPr>
    <p:cSldViewPr snapToGrid="0">
      <p:cViewPr varScale="1">
        <p:scale>
          <a:sx n="56" d="100"/>
          <a:sy n="56" d="100"/>
        </p:scale>
        <p:origin x="124" y="132"/>
      </p:cViewPr>
      <p:guideLst/>
    </p:cSldViewPr>
  </p:slideViewPr>
  <p:notesTextViewPr>
    <p:cViewPr>
      <p:scale>
        <a:sx n="33" d="100"/>
        <a:sy n="33"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modernComment_108_2D383F8A.xml><?xml version="1.0" encoding="utf-8"?>
<p188:cmLst xmlns:a="http://schemas.openxmlformats.org/drawingml/2006/main" xmlns:r="http://schemas.openxmlformats.org/officeDocument/2006/relationships" xmlns:p188="http://schemas.microsoft.com/office/powerpoint/2018/8/main">
  <p188:cm id="{898E93EA-D3EB-4F5C-81C7-07E4B8551D4E}" authorId="{6ECE18C9-E52E-7E1D-34CE-919A52854609}" created="2023-03-15T03:24:56.645">
    <pc:sldMkLst xmlns:pc="http://schemas.microsoft.com/office/powerpoint/2013/main/command">
      <pc:docMk/>
      <pc:sldMk cId="758661002" sldId="264"/>
    </pc:sldMkLst>
    <p188:txBody>
      <a:bodyPr/>
      <a:lstStyle/>
      <a:p>
        <a:r>
          <a:rPr lang="en-US"/>
          <a:t>Import all the intro slides and outro slides off all the chapters into this template.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172DB-F0EB-45A6-BA14-E309025ED62E}"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6CC70-0392-4627-9484-583CA69DE935}" type="slidenum">
              <a:rPr lang="en-US" smtClean="0"/>
              <a:t>‹#›</a:t>
            </a:fld>
            <a:endParaRPr lang="en-US"/>
          </a:p>
        </p:txBody>
      </p:sp>
    </p:spTree>
    <p:extLst>
      <p:ext uri="{BB962C8B-B14F-4D97-AF65-F5344CB8AC3E}">
        <p14:creationId xmlns:p14="http://schemas.microsoft.com/office/powerpoint/2010/main" val="3499002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86CC70-0392-4627-9484-583CA69DE935}" type="slidenum">
              <a:rPr lang="en-US" smtClean="0"/>
              <a:t>25</a:t>
            </a:fld>
            <a:endParaRPr lang="en-US"/>
          </a:p>
        </p:txBody>
      </p:sp>
    </p:spTree>
    <p:extLst>
      <p:ext uri="{BB962C8B-B14F-4D97-AF65-F5344CB8AC3E}">
        <p14:creationId xmlns:p14="http://schemas.microsoft.com/office/powerpoint/2010/main" val="152064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86CC70-0392-4627-9484-583CA69DE935}" type="slidenum">
              <a:rPr lang="en-US" smtClean="0"/>
              <a:t>84</a:t>
            </a:fld>
            <a:endParaRPr lang="en-US"/>
          </a:p>
        </p:txBody>
      </p:sp>
    </p:spTree>
    <p:extLst>
      <p:ext uri="{BB962C8B-B14F-4D97-AF65-F5344CB8AC3E}">
        <p14:creationId xmlns:p14="http://schemas.microsoft.com/office/powerpoint/2010/main" val="282599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86CC70-0392-4627-9484-583CA69DE935}" type="slidenum">
              <a:rPr lang="en-US" smtClean="0"/>
              <a:t>85</a:t>
            </a:fld>
            <a:endParaRPr lang="en-US"/>
          </a:p>
        </p:txBody>
      </p:sp>
    </p:spTree>
    <p:extLst>
      <p:ext uri="{BB962C8B-B14F-4D97-AF65-F5344CB8AC3E}">
        <p14:creationId xmlns:p14="http://schemas.microsoft.com/office/powerpoint/2010/main" val="1192464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86CC70-0392-4627-9484-583CA69DE935}" type="slidenum">
              <a:rPr lang="en-US" smtClean="0"/>
              <a:t>86</a:t>
            </a:fld>
            <a:endParaRPr lang="en-US"/>
          </a:p>
        </p:txBody>
      </p:sp>
    </p:spTree>
    <p:extLst>
      <p:ext uri="{BB962C8B-B14F-4D97-AF65-F5344CB8AC3E}">
        <p14:creationId xmlns:p14="http://schemas.microsoft.com/office/powerpoint/2010/main" val="23136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12.05.2023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12.05.2023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12.05.2023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12.05.2023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12.05.2023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12.05.2023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12.05.2023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12.05.2023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12.05.2023</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8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jpg"/><Relationship Id="rId2" Type="http://schemas.microsoft.com/office/2018/10/relationships/comments" Target="../comments/modernComment_108_2D383F8A.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8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5757899" y="888329"/>
            <a:ext cx="7278915" cy="19082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800" b="0" i="0" u="none" strike="noStrike" kern="1200" cap="none" spc="0" normalizeH="0" baseline="0" noProof="0" dirty="0">
                <a:ln>
                  <a:noFill/>
                </a:ln>
                <a:solidFill>
                  <a:srgbClr val="03EDF9"/>
                </a:solidFill>
                <a:effectLst/>
                <a:uLnTx/>
                <a:uFillTx/>
                <a:latin typeface="Tw Cen MT" panose="020B0602020104020603" pitchFamily="34" charset="0"/>
                <a:ea typeface="+mn-ea"/>
                <a:cs typeface="+mn-cs"/>
              </a:rPr>
              <a:t>LET US C</a:t>
            </a:r>
          </a:p>
        </p:txBody>
      </p:sp>
      <p:sp>
        <p:nvSpPr>
          <p:cNvPr id="57" name="TextBox 56">
            <a:extLst>
              <a:ext uri="{FF2B5EF4-FFF2-40B4-BE49-F238E27FC236}">
                <a16:creationId xmlns:a16="http://schemas.microsoft.com/office/drawing/2014/main" id="{4F202974-31A3-4642-B671-F0DBBB7B4663}"/>
              </a:ext>
            </a:extLst>
          </p:cNvPr>
          <p:cNvSpPr txBox="1"/>
          <p:nvPr/>
        </p:nvSpPr>
        <p:spPr>
          <a:xfrm>
            <a:off x="5801985" y="2647850"/>
            <a:ext cx="727891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2F1B8"/>
                </a:solidFill>
                <a:effectLst/>
                <a:uLnTx/>
                <a:uFillTx/>
                <a:latin typeface="Tw Cen MT" panose="020B0602020104020603" pitchFamily="34" charset="0"/>
                <a:ea typeface="+mn-ea"/>
                <a:cs typeface="+mn-cs"/>
              </a:rPr>
              <a:t>BY YASHAVANT KANETKAR</a:t>
            </a:r>
          </a:p>
        </p:txBody>
      </p:sp>
      <p:sp>
        <p:nvSpPr>
          <p:cNvPr id="58" name="TextBox 57">
            <a:extLst>
              <a:ext uri="{FF2B5EF4-FFF2-40B4-BE49-F238E27FC236}">
                <a16:creationId xmlns:a16="http://schemas.microsoft.com/office/drawing/2014/main" id="{79BCE1F0-A71E-4D4B-BE6A-A381604C28D2}"/>
              </a:ext>
            </a:extLst>
          </p:cNvPr>
          <p:cNvSpPr txBox="1"/>
          <p:nvPr/>
        </p:nvSpPr>
        <p:spPr>
          <a:xfrm>
            <a:off x="5801985" y="3243702"/>
            <a:ext cx="7278915" cy="7232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100" b="0" i="0" u="none" strike="noStrike" kern="1200" cap="none" spc="0" normalizeH="0" baseline="0" noProof="0" dirty="0">
                <a:ln>
                  <a:noFill/>
                </a:ln>
                <a:solidFill>
                  <a:srgbClr val="FF8B39"/>
                </a:solidFill>
                <a:effectLst/>
                <a:uLnTx/>
                <a:uFillTx/>
                <a:latin typeface="Tw Cen MT" panose="020B0602020104020603" pitchFamily="34" charset="0"/>
                <a:ea typeface="+mn-ea"/>
                <a:cs typeface="+mn-cs"/>
              </a:rPr>
              <a:t>CHAPTER 13 SOLUTIONS</a:t>
            </a:r>
          </a:p>
        </p:txBody>
      </p:sp>
      <p:sp>
        <p:nvSpPr>
          <p:cNvPr id="6" name="TextBox 5">
            <a:extLst>
              <a:ext uri="{FF2B5EF4-FFF2-40B4-BE49-F238E27FC236}">
                <a16:creationId xmlns:a16="http://schemas.microsoft.com/office/drawing/2014/main" id="{A51490E4-B70D-534F-9DE0-CC655FA733A7}"/>
              </a:ext>
            </a:extLst>
          </p:cNvPr>
          <p:cNvSpPr txBox="1"/>
          <p:nvPr/>
        </p:nvSpPr>
        <p:spPr>
          <a:xfrm>
            <a:off x="5340607" y="3975081"/>
            <a:ext cx="8188272" cy="7232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100" b="0" i="0" u="none" strike="noStrike" kern="1200" cap="none" spc="0" normalizeH="0" baseline="0" noProof="0" dirty="0">
                <a:ln>
                  <a:noFill/>
                </a:ln>
                <a:solidFill>
                  <a:srgbClr val="DB70D7"/>
                </a:solidFill>
                <a:effectLst/>
                <a:uLnTx/>
                <a:uFillTx/>
                <a:latin typeface="Tw Cen MT" panose="020B0602020104020603" pitchFamily="34" charset="0"/>
                <a:ea typeface="+mn-ea"/>
                <a:cs typeface="+mn-cs"/>
              </a:rPr>
              <a:t>ARRAYS</a:t>
            </a:r>
          </a:p>
        </p:txBody>
      </p:sp>
      <p:grpSp>
        <p:nvGrpSpPr>
          <p:cNvPr id="93" name="Group 92">
            <a:extLst>
              <a:ext uri="{FF2B5EF4-FFF2-40B4-BE49-F238E27FC236}">
                <a16:creationId xmlns:a16="http://schemas.microsoft.com/office/drawing/2014/main" id="{5B83A90C-84F1-5447-AD58-39D1959A24B4}"/>
              </a:ext>
            </a:extLst>
          </p:cNvPr>
          <p:cNvGrpSpPr/>
          <p:nvPr/>
        </p:nvGrpSpPr>
        <p:grpSpPr>
          <a:xfrm>
            <a:off x="8700252" y="5010013"/>
            <a:ext cx="1394208" cy="271002"/>
            <a:chOff x="6329554" y="5073786"/>
            <a:chExt cx="1394208" cy="271002"/>
          </a:xfrm>
        </p:grpSpPr>
        <p:sp>
          <p:nvSpPr>
            <p:cNvPr id="52" name="Oval 51">
              <a:extLst>
                <a:ext uri="{FF2B5EF4-FFF2-40B4-BE49-F238E27FC236}">
                  <a16:creationId xmlns:a16="http://schemas.microsoft.com/office/drawing/2014/main" id="{A88C5CD2-8D88-4E1A-968C-C3E256B4316C}"/>
                </a:ext>
              </a:extLst>
            </p:cNvPr>
            <p:cNvSpPr/>
            <p:nvPr/>
          </p:nvSpPr>
          <p:spPr>
            <a:xfrm>
              <a:off x="6329554"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2796" y="79305"/>
                    <a:pt x="61005" y="8798"/>
                    <a:pt x="135501" y="0"/>
                  </a:cubicBezTo>
                  <a:cubicBezTo>
                    <a:pt x="198064" y="13688"/>
                    <a:pt x="270176" y="56700"/>
                    <a:pt x="271002" y="135501"/>
                  </a:cubicBezTo>
                  <a:cubicBezTo>
                    <a:pt x="286914" y="198127"/>
                    <a:pt x="197146" y="278393"/>
                    <a:pt x="135501" y="271002"/>
                  </a:cubicBezTo>
                  <a:cubicBezTo>
                    <a:pt x="55556" y="274734"/>
                    <a:pt x="6674" y="199075"/>
                    <a:pt x="0" y="135501"/>
                  </a:cubicBezTo>
                  <a:close/>
                </a:path>
              </a:pathLst>
            </a:custGeom>
            <a:noFill/>
            <a:ln w="38100">
              <a:solidFill>
                <a:srgbClr val="848BBD"/>
              </a:solidFill>
              <a:extLst>
                <a:ext uri="{C807C97D-BFC1-408E-A445-0C87EB9F89A2}">
                  <ask:lineSketchStyleProps xmlns:ask="http://schemas.microsoft.com/office/drawing/2018/sketchyshapes" sd="299826742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EDF9"/>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39CA212B-3524-454E-9129-17FD0E8983F0}"/>
                </a:ext>
              </a:extLst>
            </p:cNvPr>
            <p:cNvSpPr/>
            <p:nvPr/>
          </p:nvSpPr>
          <p:spPr>
            <a:xfrm>
              <a:off x="6891158"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18978" y="63022"/>
                    <a:pt x="61160" y="5077"/>
                    <a:pt x="135501" y="0"/>
                  </a:cubicBezTo>
                  <a:cubicBezTo>
                    <a:pt x="209236" y="-13612"/>
                    <a:pt x="281781" y="53660"/>
                    <a:pt x="271002" y="135501"/>
                  </a:cubicBezTo>
                  <a:cubicBezTo>
                    <a:pt x="286374" y="226287"/>
                    <a:pt x="206527" y="256735"/>
                    <a:pt x="135501" y="271002"/>
                  </a:cubicBezTo>
                  <a:cubicBezTo>
                    <a:pt x="46589" y="276926"/>
                    <a:pt x="3388" y="216276"/>
                    <a:pt x="0" y="135501"/>
                  </a:cubicBezTo>
                  <a:close/>
                </a:path>
              </a:pathLst>
            </a:custGeom>
            <a:noFill/>
            <a:ln w="38100">
              <a:solidFill>
                <a:srgbClr val="848BBD"/>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EDF9"/>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1F302D3-CD70-6BF3-AF07-226D96FB756F}"/>
                </a:ext>
              </a:extLst>
            </p:cNvPr>
            <p:cNvSpPr/>
            <p:nvPr/>
          </p:nvSpPr>
          <p:spPr>
            <a:xfrm>
              <a:off x="7452761"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11818" y="64446"/>
                    <a:pt x="74245" y="17602"/>
                    <a:pt x="135501" y="0"/>
                  </a:cubicBezTo>
                  <a:cubicBezTo>
                    <a:pt x="205745" y="4338"/>
                    <a:pt x="277456" y="57392"/>
                    <a:pt x="271002" y="135501"/>
                  </a:cubicBezTo>
                  <a:cubicBezTo>
                    <a:pt x="263905" y="197762"/>
                    <a:pt x="206716" y="274469"/>
                    <a:pt x="135501" y="271002"/>
                  </a:cubicBezTo>
                  <a:cubicBezTo>
                    <a:pt x="59613" y="252671"/>
                    <a:pt x="11552" y="217755"/>
                    <a:pt x="0" y="135501"/>
                  </a:cubicBezTo>
                  <a:close/>
                </a:path>
              </a:pathLst>
            </a:custGeom>
            <a:noFill/>
            <a:ln w="38100">
              <a:solidFill>
                <a:srgbClr val="848BBD"/>
              </a:solidFill>
              <a:extLst>
                <a:ext uri="{C807C97D-BFC1-408E-A445-0C87EB9F89A2}">
                  <ask:lineSketchStyleProps xmlns:ask="http://schemas.microsoft.com/office/drawing/2018/sketchyshapes" sd="62562501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EDF9"/>
                </a:solidFill>
                <a:effectLst/>
                <a:uLnTx/>
                <a:uFillTx/>
                <a:latin typeface="Calibri" panose="020F0502020204030204"/>
                <a:ea typeface="+mn-ea"/>
                <a:cs typeface="+mn-cs"/>
              </a:endParaRPr>
            </a:p>
          </p:txBody>
        </p:sp>
      </p:grpSp>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5882624"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E06FDFF-C005-A394-9F76-D740E43F674A}"/>
              </a:ext>
            </a:extLst>
          </p:cNvPr>
          <p:cNvSpPr txBox="1"/>
          <p:nvPr/>
        </p:nvSpPr>
        <p:spPr>
          <a:xfrm rot="16200000">
            <a:off x="5002157" y="3204124"/>
            <a:ext cx="2549950"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13 Q[A]</a:t>
            </a:r>
          </a:p>
        </p:txBody>
      </p:sp>
      <p:sp>
        <p:nvSpPr>
          <p:cNvPr id="109" name="Rectangle 108">
            <a:extLst>
              <a:ext uri="{FF2B5EF4-FFF2-40B4-BE49-F238E27FC236}">
                <a16:creationId xmlns:a16="http://schemas.microsoft.com/office/drawing/2014/main" id="{B524B7C0-9AC6-FF55-5132-F3C23276968B}"/>
              </a:ext>
            </a:extLst>
          </p:cNvPr>
          <p:cNvSpPr/>
          <p:nvPr/>
        </p:nvSpPr>
        <p:spPr>
          <a:xfrm>
            <a:off x="-6659880" y="1191"/>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CE41A2BC-C2C2-C7E6-24F4-E4DCE92A217B}"/>
              </a:ext>
            </a:extLst>
          </p:cNvPr>
          <p:cNvSpPr txBox="1"/>
          <p:nvPr/>
        </p:nvSpPr>
        <p:spPr>
          <a:xfrm rot="16200000">
            <a:off x="4239149" y="3204126"/>
            <a:ext cx="254994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13 Q[B]</a:t>
            </a:r>
          </a:p>
        </p:txBody>
      </p:sp>
      <p:sp>
        <p:nvSpPr>
          <p:cNvPr id="113" name="Rectangle 112">
            <a:extLst>
              <a:ext uri="{FF2B5EF4-FFF2-40B4-BE49-F238E27FC236}">
                <a16:creationId xmlns:a16="http://schemas.microsoft.com/office/drawing/2014/main" id="{9D583EBC-56A5-41D5-9680-2740357A9264}"/>
              </a:ext>
            </a:extLst>
          </p:cNvPr>
          <p:cNvSpPr/>
          <p:nvPr/>
        </p:nvSpPr>
        <p:spPr>
          <a:xfrm>
            <a:off x="-7405312"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B9A1A553-66A5-0FA9-501C-958CD971A30B}"/>
              </a:ext>
            </a:extLst>
          </p:cNvPr>
          <p:cNvSpPr txBox="1"/>
          <p:nvPr/>
        </p:nvSpPr>
        <p:spPr>
          <a:xfrm rot="16200000">
            <a:off x="3479466" y="3204125"/>
            <a:ext cx="2549952"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13 Q[C]</a:t>
            </a:r>
          </a:p>
        </p:txBody>
      </p:sp>
      <p:sp>
        <p:nvSpPr>
          <p:cNvPr id="2" name="Rectangle 1">
            <a:extLst>
              <a:ext uri="{FF2B5EF4-FFF2-40B4-BE49-F238E27FC236}">
                <a16:creationId xmlns:a16="http://schemas.microsoft.com/office/drawing/2014/main" id="{50BFB693-3B1C-3D64-548C-A891A125094D}"/>
              </a:ext>
            </a:extLst>
          </p:cNvPr>
          <p:cNvSpPr/>
          <p:nvPr/>
        </p:nvSpPr>
        <p:spPr>
          <a:xfrm>
            <a:off x="-8182568" y="1191"/>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7A0617B-15F9-E27C-FEAC-FD9B39173F87}"/>
              </a:ext>
            </a:extLst>
          </p:cNvPr>
          <p:cNvSpPr txBox="1"/>
          <p:nvPr/>
        </p:nvSpPr>
        <p:spPr>
          <a:xfrm rot="16200000">
            <a:off x="2716461" y="3204126"/>
            <a:ext cx="254994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13 Q[D]</a:t>
            </a:r>
          </a:p>
        </p:txBody>
      </p:sp>
      <p:sp>
        <p:nvSpPr>
          <p:cNvPr id="7" name="Rectangle 6">
            <a:extLst>
              <a:ext uri="{FF2B5EF4-FFF2-40B4-BE49-F238E27FC236}">
                <a16:creationId xmlns:a16="http://schemas.microsoft.com/office/drawing/2014/main" id="{F66B68F7-6553-B45F-790F-B61C27D36706}"/>
              </a:ext>
            </a:extLst>
          </p:cNvPr>
          <p:cNvSpPr/>
          <p:nvPr/>
        </p:nvSpPr>
        <p:spPr>
          <a:xfrm>
            <a:off x="-8928000"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A1551C1-5E3F-0B9E-2CB1-E218C0B1DBC1}"/>
              </a:ext>
            </a:extLst>
          </p:cNvPr>
          <p:cNvSpPr txBox="1"/>
          <p:nvPr/>
        </p:nvSpPr>
        <p:spPr>
          <a:xfrm rot="16200000">
            <a:off x="1956778" y="3204125"/>
            <a:ext cx="2549952"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13 Q[E]</a:t>
            </a:r>
          </a:p>
        </p:txBody>
      </p:sp>
      <p:pic>
        <p:nvPicPr>
          <p:cNvPr id="9" name="WaterMark" descr="Logo&#10;&#10;Description automatically generated">
            <a:extLst>
              <a:ext uri="{FF2B5EF4-FFF2-40B4-BE49-F238E27FC236}">
                <a16:creationId xmlns:a16="http://schemas.microsoft.com/office/drawing/2014/main" id="{4AD68D8F-7548-6FAB-B369-CB170FE79882}"/>
              </a:ext>
            </a:extLst>
          </p:cNvPr>
          <p:cNvPicPr>
            <a:picLocks/>
          </p:cNvPicPr>
          <p:nvPr/>
        </p:nvPicPr>
        <p:blipFill>
          <a:blip r:embed="rId2">
            <a:alphaModFix amt="10000"/>
            <a:extLst>
              <a:ext uri="{28A0092B-C50C-407E-A947-70E740481C1C}">
                <a14:useLocalDpi xmlns:a14="http://schemas.microsoft.com/office/drawing/2010/main" val="0"/>
              </a:ext>
            </a:extLst>
          </a:blip>
          <a:stretch>
            <a:fillRect/>
          </a:stretch>
        </p:blipFill>
        <p:spPr>
          <a:xfrm>
            <a:off x="7077394" y="4349607"/>
            <a:ext cx="926518" cy="926518"/>
          </a:xfrm>
          <a:prstGeom prst="rect">
            <a:avLst/>
          </a:prstGeom>
        </p:spPr>
      </p:pic>
      <p:sp>
        <p:nvSpPr>
          <p:cNvPr id="15" name="Rectangle 14">
            <a:extLst>
              <a:ext uri="{FF2B5EF4-FFF2-40B4-BE49-F238E27FC236}">
                <a16:creationId xmlns:a16="http://schemas.microsoft.com/office/drawing/2014/main" id="{7A4CD015-B01E-732D-93CF-5C6CF3FF6B7C}"/>
              </a:ext>
            </a:extLst>
          </p:cNvPr>
          <p:cNvSpPr/>
          <p:nvPr/>
        </p:nvSpPr>
        <p:spPr>
          <a:xfrm>
            <a:off x="-9629633" y="1191"/>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583A9A44-3197-3A16-003A-4C0EE2C7B0AE}"/>
              </a:ext>
            </a:extLst>
          </p:cNvPr>
          <p:cNvSpPr txBox="1"/>
          <p:nvPr/>
        </p:nvSpPr>
        <p:spPr>
          <a:xfrm rot="16200000">
            <a:off x="1269396" y="3204126"/>
            <a:ext cx="254994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13 Q[F]</a:t>
            </a:r>
          </a:p>
        </p:txBody>
      </p:sp>
      <p:sp>
        <p:nvSpPr>
          <p:cNvPr id="17" name="Rectangle 16">
            <a:extLst>
              <a:ext uri="{FF2B5EF4-FFF2-40B4-BE49-F238E27FC236}">
                <a16:creationId xmlns:a16="http://schemas.microsoft.com/office/drawing/2014/main" id="{4322DF81-6A8B-0D33-CEEB-AF9EB577B92A}"/>
              </a:ext>
            </a:extLst>
          </p:cNvPr>
          <p:cNvSpPr/>
          <p:nvPr/>
        </p:nvSpPr>
        <p:spPr>
          <a:xfrm>
            <a:off x="-10375065"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87D50FC6-3AE1-5666-6A6E-82FCC8A0BF12}"/>
              </a:ext>
            </a:extLst>
          </p:cNvPr>
          <p:cNvSpPr txBox="1"/>
          <p:nvPr/>
        </p:nvSpPr>
        <p:spPr>
          <a:xfrm rot="16200000">
            <a:off x="509713" y="3204125"/>
            <a:ext cx="2549952"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13 Q[G]</a:t>
            </a:r>
          </a:p>
        </p:txBody>
      </p:sp>
      <p:sp>
        <p:nvSpPr>
          <p:cNvPr id="19" name="Rectangle 18">
            <a:extLst>
              <a:ext uri="{FF2B5EF4-FFF2-40B4-BE49-F238E27FC236}">
                <a16:creationId xmlns:a16="http://schemas.microsoft.com/office/drawing/2014/main" id="{5145960E-9FBF-0E3B-A55D-AE39A0B14127}"/>
              </a:ext>
            </a:extLst>
          </p:cNvPr>
          <p:cNvSpPr/>
          <p:nvPr/>
        </p:nvSpPr>
        <p:spPr>
          <a:xfrm>
            <a:off x="-11152321" y="1191"/>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1D2563EA-7E29-4D1A-F5B0-A5F01935F63A}"/>
              </a:ext>
            </a:extLst>
          </p:cNvPr>
          <p:cNvSpPr txBox="1"/>
          <p:nvPr/>
        </p:nvSpPr>
        <p:spPr>
          <a:xfrm rot="16200000">
            <a:off x="-253292" y="3204126"/>
            <a:ext cx="254994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13 Q[H]</a:t>
            </a:r>
          </a:p>
        </p:txBody>
      </p:sp>
      <p:sp>
        <p:nvSpPr>
          <p:cNvPr id="21" name="Rectangle 20">
            <a:extLst>
              <a:ext uri="{FF2B5EF4-FFF2-40B4-BE49-F238E27FC236}">
                <a16:creationId xmlns:a16="http://schemas.microsoft.com/office/drawing/2014/main" id="{4283369C-E997-D0D9-C276-85EBAD464F30}"/>
              </a:ext>
            </a:extLst>
          </p:cNvPr>
          <p:cNvSpPr/>
          <p:nvPr/>
        </p:nvSpPr>
        <p:spPr>
          <a:xfrm>
            <a:off x="-11897753"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D41291C2-69DF-BD57-A268-56A3A2B7C9EF}"/>
              </a:ext>
            </a:extLst>
          </p:cNvPr>
          <p:cNvSpPr txBox="1"/>
          <p:nvPr/>
        </p:nvSpPr>
        <p:spPr>
          <a:xfrm rot="16200000">
            <a:off x="-1012975" y="3204125"/>
            <a:ext cx="2549952"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13 Q[I]</a:t>
            </a:r>
          </a:p>
        </p:txBody>
      </p:sp>
      <p:pic>
        <p:nvPicPr>
          <p:cNvPr id="23" name="WaterMark" descr="Logo&#10;&#10;Description automatically generated">
            <a:extLst>
              <a:ext uri="{FF2B5EF4-FFF2-40B4-BE49-F238E27FC236}">
                <a16:creationId xmlns:a16="http://schemas.microsoft.com/office/drawing/2014/main" id="{E5273210-EAC0-DC2C-6824-A45132FEFB17}"/>
              </a:ext>
            </a:extLst>
          </p:cNvPr>
          <p:cNvPicPr>
            <a:picLocks/>
          </p:cNvPicPr>
          <p:nvPr/>
        </p:nvPicPr>
        <p:blipFill>
          <a:blip r:embed="rId2">
            <a:alphaModFix amt="10000"/>
            <a:extLst>
              <a:ext uri="{28A0092B-C50C-407E-A947-70E740481C1C}">
                <a14:useLocalDpi xmlns:a14="http://schemas.microsoft.com/office/drawing/2010/main" val="0"/>
              </a:ext>
            </a:extLst>
          </a:blip>
          <a:stretch>
            <a:fillRect/>
          </a:stretch>
        </p:blipFill>
        <p:spPr>
          <a:xfrm>
            <a:off x="10730477" y="4349607"/>
            <a:ext cx="926518" cy="926518"/>
          </a:xfrm>
          <a:prstGeom prst="rect">
            <a:avLst/>
          </a:prstGeom>
        </p:spPr>
      </p:pic>
    </p:spTree>
    <p:extLst>
      <p:ext uri="{BB962C8B-B14F-4D97-AF65-F5344CB8AC3E}">
        <p14:creationId xmlns:p14="http://schemas.microsoft.com/office/powerpoint/2010/main" val="24202363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(b)</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5" y="699521"/>
            <a:ext cx="6718365" cy="4093428"/>
          </a:xfrm>
          <a:prstGeom prst="rect">
            <a:avLst/>
          </a:prstGeom>
          <a:solidFill>
            <a:srgbClr val="262335"/>
          </a:solidFill>
        </p:spPr>
        <p:txBody>
          <a:bodyPr wrap="square">
            <a:spAutoFit/>
          </a:bodyPr>
          <a:lstStyle/>
          <a:p>
            <a:r>
              <a:rPr lang="en-US" sz="2000" b="0" dirty="0">
                <a:solidFill>
                  <a:srgbClr val="72F1B8"/>
                </a:solidFill>
                <a:effectLst/>
                <a:latin typeface="Consolas" panose="020B0609020204030204" pitchFamily="49" charset="0"/>
              </a:rPr>
              <a:t>#include</a:t>
            </a:r>
            <a:r>
              <a:rPr lang="en-US" sz="2000" b="0" dirty="0">
                <a:solidFill>
                  <a:srgbClr val="BBBBBB"/>
                </a:solidFill>
                <a:effectLst/>
                <a:latin typeface="Consolas" panose="020B0609020204030204" pitchFamily="49" charset="0"/>
              </a:rPr>
              <a:t> </a:t>
            </a:r>
            <a:r>
              <a:rPr lang="en-US" sz="2000" b="0" dirty="0">
                <a:solidFill>
                  <a:srgbClr val="FF8B39"/>
                </a:solidFill>
                <a:effectLst/>
                <a:latin typeface="Consolas" panose="020B0609020204030204" pitchFamily="49" charset="0"/>
              </a:rPr>
              <a:t>&lt;</a:t>
            </a:r>
            <a:r>
              <a:rPr lang="en-US" sz="2000" b="0" dirty="0" err="1">
                <a:solidFill>
                  <a:srgbClr val="FF8B39"/>
                </a:solidFill>
                <a:effectLst/>
                <a:latin typeface="Consolas" panose="020B0609020204030204" pitchFamily="49" charset="0"/>
              </a:rPr>
              <a:t>stdio.h</a:t>
            </a:r>
            <a:r>
              <a:rPr lang="en-US" sz="2000" b="0" dirty="0">
                <a:solidFill>
                  <a:srgbClr val="FF8B39"/>
                </a:solidFill>
                <a:effectLst/>
                <a:latin typeface="Consolas" panose="020B0609020204030204" pitchFamily="49" charset="0"/>
              </a:rPr>
              <a:t>&gt;</a:t>
            </a:r>
            <a:endParaRPr lang="en-US" sz="2000" b="0" dirty="0">
              <a:solidFill>
                <a:srgbClr val="BBBBBB"/>
              </a:solidFill>
              <a:effectLst/>
              <a:latin typeface="Consolas" panose="020B0609020204030204" pitchFamily="49" charset="0"/>
            </a:endParaRPr>
          </a:p>
          <a:p>
            <a:r>
              <a:rPr lang="en-US" sz="2000" b="0" dirty="0">
                <a:solidFill>
                  <a:srgbClr val="FEDE5D"/>
                </a:solidFill>
                <a:effectLst/>
                <a:latin typeface="Consolas" panose="020B0609020204030204" pitchFamily="49" charset="0"/>
              </a:rPr>
              <a:t>int</a:t>
            </a:r>
            <a:r>
              <a:rPr lang="en-US" sz="2000" b="0" dirty="0">
                <a:solidFill>
                  <a:srgbClr val="BBBBBB"/>
                </a:solidFill>
                <a:effectLst/>
                <a:latin typeface="Consolas" panose="020B0609020204030204" pitchFamily="49" charset="0"/>
              </a:rPr>
              <a:t> </a:t>
            </a:r>
            <a:r>
              <a:rPr lang="en-US" sz="2000" b="0" dirty="0">
                <a:solidFill>
                  <a:srgbClr val="36F9F6"/>
                </a:solidFill>
                <a:effectLst/>
                <a:latin typeface="Consolas" panose="020B0609020204030204" pitchFamily="49" charset="0"/>
              </a:rPr>
              <a:t>main</a:t>
            </a:r>
            <a:r>
              <a:rPr lang="en-US" sz="2000" b="0" dirty="0">
                <a:solidFill>
                  <a:srgbClr val="BBBBBB"/>
                </a:solidFill>
                <a:effectLst/>
                <a:latin typeface="Consolas" panose="020B0609020204030204" pitchFamily="49" charset="0"/>
              </a:rPr>
              <a:t>()</a:t>
            </a:r>
          </a:p>
          <a:p>
            <a:r>
              <a:rPr lang="en-US" sz="2000" b="0" dirty="0">
                <a:solidFill>
                  <a:srgbClr val="BBBBBB"/>
                </a:solidFill>
                <a:effectLst/>
                <a:latin typeface="Consolas" panose="020B0609020204030204" pitchFamily="49" charset="0"/>
              </a:rPr>
              <a:t>{</a:t>
            </a:r>
          </a:p>
          <a:p>
            <a:r>
              <a:rPr lang="en-US" sz="2000" b="0" dirty="0">
                <a:solidFill>
                  <a:srgbClr val="BBBBBB"/>
                </a:solidFill>
                <a:effectLst/>
                <a:latin typeface="Consolas" panose="020B0609020204030204" pitchFamily="49" charset="0"/>
              </a:rPr>
              <a:t>    </a:t>
            </a:r>
            <a:r>
              <a:rPr lang="en-US" sz="2000" b="0" dirty="0">
                <a:solidFill>
                  <a:srgbClr val="FEDE5D"/>
                </a:solidFill>
                <a:effectLst/>
                <a:latin typeface="Consolas" panose="020B0609020204030204" pitchFamily="49" charset="0"/>
              </a:rPr>
              <a:t>int</a:t>
            </a:r>
            <a:r>
              <a:rPr lang="en-US" sz="2000" b="0" dirty="0">
                <a:solidFill>
                  <a:srgbClr val="BBBBBB"/>
                </a:solidFill>
                <a:effectLst/>
                <a:latin typeface="Consolas" panose="020B0609020204030204" pitchFamily="49" charset="0"/>
              </a:rPr>
              <a:t> </a:t>
            </a:r>
            <a:r>
              <a:rPr lang="en-US" sz="2000" b="0" dirty="0">
                <a:solidFill>
                  <a:srgbClr val="FF7EDB"/>
                </a:solidFill>
                <a:effectLst/>
                <a:latin typeface="Consolas" panose="020B0609020204030204" pitchFamily="49" charset="0"/>
              </a:rPr>
              <a:t>size</a:t>
            </a:r>
            <a:r>
              <a:rPr lang="en-US" sz="2000" b="0" dirty="0">
                <a:solidFill>
                  <a:srgbClr val="BBBBBB"/>
                </a:solidFill>
                <a:effectLst/>
                <a:latin typeface="Consolas" panose="020B0609020204030204" pitchFamily="49" charset="0"/>
              </a:rPr>
              <a:t>;</a:t>
            </a:r>
          </a:p>
          <a:p>
            <a:r>
              <a:rPr lang="en-US" sz="2000" b="0" dirty="0">
                <a:solidFill>
                  <a:srgbClr val="BBBBBB"/>
                </a:solidFill>
                <a:effectLst/>
                <a:latin typeface="Consolas" panose="020B0609020204030204" pitchFamily="49" charset="0"/>
              </a:rPr>
              <a:t>    </a:t>
            </a:r>
            <a:r>
              <a:rPr lang="en-US" sz="2000" b="0" dirty="0" err="1">
                <a:solidFill>
                  <a:srgbClr val="36F9F6"/>
                </a:solidFill>
                <a:effectLst/>
                <a:latin typeface="Consolas" panose="020B0609020204030204" pitchFamily="49" charset="0"/>
              </a:rPr>
              <a:t>scanf</a:t>
            </a:r>
            <a:r>
              <a:rPr lang="en-US" sz="2000" b="0" dirty="0">
                <a:solidFill>
                  <a:srgbClr val="BBBBBB"/>
                </a:solidFill>
                <a:effectLst/>
                <a:latin typeface="Consolas" panose="020B0609020204030204" pitchFamily="49" charset="0"/>
              </a:rPr>
              <a:t>(</a:t>
            </a:r>
            <a:r>
              <a:rPr lang="en-US" sz="2000" b="0" dirty="0">
                <a:solidFill>
                  <a:srgbClr val="FF8B39"/>
                </a:solidFill>
                <a:effectLst/>
                <a:latin typeface="Consolas" panose="020B0609020204030204" pitchFamily="49" charset="0"/>
              </a:rPr>
              <a:t>"</a:t>
            </a:r>
            <a:r>
              <a:rPr lang="en-US" sz="2000" b="0" i="1" dirty="0">
                <a:solidFill>
                  <a:srgbClr val="72F1B8"/>
                </a:solidFill>
                <a:effectLst/>
                <a:latin typeface="Consolas" panose="020B0609020204030204" pitchFamily="49" charset="0"/>
              </a:rPr>
              <a:t>%d</a:t>
            </a:r>
            <a:r>
              <a:rPr lang="en-US" sz="2000" b="0" dirty="0">
                <a:solidFill>
                  <a:srgbClr val="FF8B39"/>
                </a:solidFill>
                <a:effectLst/>
                <a:latin typeface="Consolas" panose="020B0609020204030204" pitchFamily="49" charset="0"/>
              </a:rPr>
              <a:t>"</a:t>
            </a:r>
            <a:r>
              <a:rPr lang="en-US" sz="2000" b="0" dirty="0">
                <a:solidFill>
                  <a:srgbClr val="BBBBBB"/>
                </a:solidFill>
                <a:effectLst/>
                <a:latin typeface="Consolas" panose="020B0609020204030204" pitchFamily="49" charset="0"/>
              </a:rPr>
              <a:t>, </a:t>
            </a:r>
            <a:r>
              <a:rPr lang="en-US" sz="2000" b="0" dirty="0">
                <a:solidFill>
                  <a:srgbClr val="FEDE5D"/>
                </a:solidFill>
                <a:effectLst/>
                <a:latin typeface="Consolas" panose="020B0609020204030204" pitchFamily="49" charset="0"/>
              </a:rPr>
              <a:t>&amp;</a:t>
            </a:r>
            <a:r>
              <a:rPr lang="en-US" sz="2000" b="0" dirty="0">
                <a:solidFill>
                  <a:srgbClr val="FF7EDB"/>
                </a:solidFill>
                <a:effectLst/>
                <a:latin typeface="Consolas" panose="020B0609020204030204" pitchFamily="49" charset="0"/>
              </a:rPr>
              <a:t>size</a:t>
            </a:r>
            <a:r>
              <a:rPr lang="en-US" sz="2000" b="0" dirty="0">
                <a:solidFill>
                  <a:srgbClr val="BBBBBB"/>
                </a:solidFill>
                <a:effectLst/>
                <a:latin typeface="Consolas" panose="020B0609020204030204" pitchFamily="49" charset="0"/>
              </a:rPr>
              <a:t>);</a:t>
            </a:r>
          </a:p>
          <a:p>
            <a:r>
              <a:rPr lang="en-US" sz="2000" b="0" dirty="0">
                <a:solidFill>
                  <a:srgbClr val="BBBBBB"/>
                </a:solidFill>
                <a:effectLst/>
                <a:latin typeface="Consolas" panose="020B0609020204030204" pitchFamily="49" charset="0"/>
              </a:rPr>
              <a:t>    </a:t>
            </a:r>
            <a:r>
              <a:rPr lang="en-US" sz="2000" b="0" dirty="0">
                <a:solidFill>
                  <a:srgbClr val="FEDE5D"/>
                </a:solidFill>
                <a:effectLst/>
                <a:latin typeface="Consolas" panose="020B0609020204030204" pitchFamily="49" charset="0"/>
              </a:rPr>
              <a:t>int</a:t>
            </a:r>
            <a:r>
              <a:rPr lang="en-US" sz="2000" b="0" dirty="0">
                <a:solidFill>
                  <a:srgbClr val="BBBBBB"/>
                </a:solidFill>
                <a:effectLst/>
                <a:latin typeface="Consolas" panose="020B0609020204030204" pitchFamily="49" charset="0"/>
              </a:rPr>
              <a:t> </a:t>
            </a:r>
            <a:r>
              <a:rPr lang="en-US" sz="2000" b="0" dirty="0" err="1">
                <a:solidFill>
                  <a:srgbClr val="FF7EDB"/>
                </a:solidFill>
                <a:effectLst/>
                <a:latin typeface="Consolas" panose="020B0609020204030204" pitchFamily="49" charset="0"/>
              </a:rPr>
              <a:t>arr</a:t>
            </a:r>
            <a:r>
              <a:rPr lang="en-US" sz="2000" b="0" dirty="0">
                <a:solidFill>
                  <a:srgbClr val="BBBBBB"/>
                </a:solidFill>
                <a:effectLst/>
                <a:latin typeface="Consolas" panose="020B0609020204030204" pitchFamily="49" charset="0"/>
              </a:rPr>
              <a:t>[</a:t>
            </a:r>
            <a:r>
              <a:rPr lang="en-US" sz="2000" b="0" dirty="0">
                <a:solidFill>
                  <a:srgbClr val="FF7EDB"/>
                </a:solidFill>
                <a:effectLst/>
                <a:latin typeface="Consolas" panose="020B0609020204030204" pitchFamily="49" charset="0"/>
              </a:rPr>
              <a:t>size</a:t>
            </a:r>
            <a:r>
              <a:rPr lang="en-US" sz="2000" b="0" dirty="0">
                <a:solidFill>
                  <a:srgbClr val="BBBBBB"/>
                </a:solidFill>
                <a:effectLst/>
                <a:latin typeface="Consolas" panose="020B0609020204030204" pitchFamily="49" charset="0"/>
              </a:rPr>
              <a:t>]; </a:t>
            </a:r>
          </a:p>
          <a:p>
            <a:r>
              <a:rPr lang="en-US" sz="2000" b="0" dirty="0">
                <a:solidFill>
                  <a:srgbClr val="BBBBBB"/>
                </a:solidFill>
                <a:effectLst/>
                <a:latin typeface="Consolas" panose="020B0609020204030204" pitchFamily="49" charset="0"/>
              </a:rPr>
              <a:t>    </a:t>
            </a:r>
            <a:r>
              <a:rPr lang="en-US" sz="2000" b="0" dirty="0">
                <a:solidFill>
                  <a:srgbClr val="FEDE5D"/>
                </a:solidFill>
                <a:effectLst/>
                <a:latin typeface="Consolas" panose="020B0609020204030204" pitchFamily="49" charset="0"/>
              </a:rPr>
              <a:t>for</a:t>
            </a:r>
            <a:r>
              <a:rPr lang="en-US" sz="2000" b="0" dirty="0">
                <a:solidFill>
                  <a:srgbClr val="BBBBBB"/>
                </a:solidFill>
                <a:effectLst/>
                <a:latin typeface="Consolas" panose="020B0609020204030204" pitchFamily="49" charset="0"/>
              </a:rPr>
              <a:t> (</a:t>
            </a:r>
            <a:r>
              <a:rPr lang="en-US" sz="2000" b="0" dirty="0">
                <a:solidFill>
                  <a:srgbClr val="FEDE5D"/>
                </a:solidFill>
                <a:effectLst/>
                <a:latin typeface="Consolas" panose="020B0609020204030204" pitchFamily="49" charset="0"/>
              </a:rPr>
              <a:t>int</a:t>
            </a:r>
            <a:r>
              <a:rPr lang="en-US" sz="2000" b="0" dirty="0">
                <a:solidFill>
                  <a:srgbClr val="BBBBBB"/>
                </a:solidFill>
                <a:effectLst/>
                <a:latin typeface="Consolas" panose="020B0609020204030204" pitchFamily="49" charset="0"/>
              </a:rPr>
              <a:t> </a:t>
            </a:r>
            <a:r>
              <a:rPr lang="en-US" sz="2000" b="0" dirty="0" err="1">
                <a:solidFill>
                  <a:srgbClr val="BBBBBB"/>
                </a:solidFill>
                <a:effectLst/>
                <a:latin typeface="Consolas" panose="020B0609020204030204" pitchFamily="49" charset="0"/>
              </a:rPr>
              <a:t>i</a:t>
            </a:r>
            <a:r>
              <a:rPr lang="en-US" sz="2000" b="0" dirty="0">
                <a:solidFill>
                  <a:srgbClr val="BBBBBB"/>
                </a:solidFill>
                <a:effectLst/>
                <a:latin typeface="Consolas" panose="020B0609020204030204" pitchFamily="49" charset="0"/>
              </a:rPr>
              <a:t> </a:t>
            </a:r>
            <a:r>
              <a:rPr lang="en-US" sz="2000" b="0" dirty="0">
                <a:solidFill>
                  <a:srgbClr val="FFFFFF"/>
                </a:solidFill>
                <a:effectLst/>
                <a:latin typeface="Consolas" panose="020B0609020204030204" pitchFamily="49" charset="0"/>
              </a:rPr>
              <a:t>=</a:t>
            </a:r>
            <a:r>
              <a:rPr lang="en-US" sz="2000" b="0" dirty="0">
                <a:solidFill>
                  <a:srgbClr val="BBBBBB"/>
                </a:solidFill>
                <a:effectLst/>
                <a:latin typeface="Consolas" panose="020B0609020204030204" pitchFamily="49" charset="0"/>
              </a:rPr>
              <a:t> </a:t>
            </a:r>
            <a:r>
              <a:rPr lang="en-US" sz="2000" b="0" dirty="0">
                <a:solidFill>
                  <a:srgbClr val="F97E72"/>
                </a:solidFill>
                <a:effectLst/>
                <a:latin typeface="Consolas" panose="020B0609020204030204" pitchFamily="49" charset="0"/>
              </a:rPr>
              <a:t>1</a:t>
            </a:r>
            <a:r>
              <a:rPr lang="en-US" sz="2000" b="0" dirty="0">
                <a:solidFill>
                  <a:srgbClr val="BBBBBB"/>
                </a:solidFill>
                <a:effectLst/>
                <a:latin typeface="Consolas" panose="020B0609020204030204" pitchFamily="49" charset="0"/>
              </a:rPr>
              <a:t>; </a:t>
            </a:r>
            <a:r>
              <a:rPr lang="en-US" sz="2000" b="0" dirty="0" err="1">
                <a:solidFill>
                  <a:srgbClr val="BBBBBB"/>
                </a:solidFill>
                <a:effectLst/>
                <a:latin typeface="Consolas" panose="020B0609020204030204" pitchFamily="49" charset="0"/>
              </a:rPr>
              <a:t>i</a:t>
            </a:r>
            <a:r>
              <a:rPr lang="en-US" sz="2000" b="0" dirty="0">
                <a:solidFill>
                  <a:srgbClr val="BBBBBB"/>
                </a:solidFill>
                <a:effectLst/>
                <a:latin typeface="Consolas" panose="020B0609020204030204" pitchFamily="49" charset="0"/>
              </a:rPr>
              <a:t> </a:t>
            </a:r>
            <a:r>
              <a:rPr lang="en-US" sz="2000" b="0" dirty="0">
                <a:solidFill>
                  <a:srgbClr val="FEDE5D"/>
                </a:solidFill>
                <a:effectLst/>
                <a:latin typeface="Consolas" panose="020B0609020204030204" pitchFamily="49" charset="0"/>
              </a:rPr>
              <a:t>&lt;=</a:t>
            </a:r>
            <a:r>
              <a:rPr lang="en-US" sz="2000" b="0" dirty="0">
                <a:solidFill>
                  <a:srgbClr val="BBBBBB"/>
                </a:solidFill>
                <a:effectLst/>
                <a:latin typeface="Consolas" panose="020B0609020204030204" pitchFamily="49" charset="0"/>
              </a:rPr>
              <a:t> </a:t>
            </a:r>
            <a:r>
              <a:rPr lang="en-US" sz="2000" b="0" dirty="0">
                <a:solidFill>
                  <a:srgbClr val="FF7EDB"/>
                </a:solidFill>
                <a:effectLst/>
                <a:latin typeface="Consolas" panose="020B0609020204030204" pitchFamily="49" charset="0"/>
              </a:rPr>
              <a:t>size</a:t>
            </a:r>
            <a:r>
              <a:rPr lang="en-US" sz="2000" b="0" dirty="0">
                <a:solidFill>
                  <a:srgbClr val="BBBBBB"/>
                </a:solidFill>
                <a:effectLst/>
                <a:latin typeface="Consolas" panose="020B0609020204030204" pitchFamily="49" charset="0"/>
              </a:rPr>
              <a:t>; </a:t>
            </a:r>
            <a:r>
              <a:rPr lang="en-US" sz="2000" b="0" dirty="0" err="1">
                <a:solidFill>
                  <a:srgbClr val="BBBBBB"/>
                </a:solidFill>
                <a:effectLst/>
                <a:latin typeface="Consolas" panose="020B0609020204030204" pitchFamily="49" charset="0"/>
              </a:rPr>
              <a:t>i</a:t>
            </a:r>
            <a:r>
              <a:rPr lang="en-US" sz="2000" b="0" dirty="0">
                <a:solidFill>
                  <a:srgbClr val="FEDE5D"/>
                </a:solidFill>
                <a:effectLst/>
                <a:latin typeface="Consolas" panose="020B0609020204030204" pitchFamily="49" charset="0"/>
              </a:rPr>
              <a:t>++</a:t>
            </a:r>
            <a:r>
              <a:rPr lang="en-US" sz="2000" b="0" dirty="0">
                <a:solidFill>
                  <a:srgbClr val="BBBBBB"/>
                </a:solidFill>
                <a:effectLst/>
                <a:latin typeface="Consolas" panose="020B0609020204030204" pitchFamily="49" charset="0"/>
              </a:rPr>
              <a:t>)</a:t>
            </a:r>
          </a:p>
          <a:p>
            <a:r>
              <a:rPr lang="en-US" sz="2000" b="0" dirty="0">
                <a:solidFill>
                  <a:srgbClr val="BBBBBB"/>
                </a:solidFill>
                <a:effectLst/>
                <a:latin typeface="Consolas" panose="020B0609020204030204" pitchFamily="49" charset="0"/>
              </a:rPr>
              <a:t>    {</a:t>
            </a:r>
          </a:p>
          <a:p>
            <a:r>
              <a:rPr lang="en-US" sz="2000" b="0" dirty="0">
                <a:solidFill>
                  <a:srgbClr val="BBBBBB"/>
                </a:solidFill>
                <a:effectLst/>
                <a:latin typeface="Consolas" panose="020B0609020204030204" pitchFamily="49" charset="0"/>
              </a:rPr>
              <a:t>        </a:t>
            </a:r>
            <a:r>
              <a:rPr lang="en-US" sz="2000" b="0" dirty="0" err="1">
                <a:solidFill>
                  <a:srgbClr val="36F9F6"/>
                </a:solidFill>
                <a:effectLst/>
                <a:latin typeface="Consolas" panose="020B0609020204030204" pitchFamily="49" charset="0"/>
              </a:rPr>
              <a:t>scanf</a:t>
            </a:r>
            <a:r>
              <a:rPr lang="en-US" sz="2000" b="0" dirty="0">
                <a:solidFill>
                  <a:srgbClr val="BBBBBB"/>
                </a:solidFill>
                <a:effectLst/>
                <a:latin typeface="Consolas" panose="020B0609020204030204" pitchFamily="49" charset="0"/>
              </a:rPr>
              <a:t>(</a:t>
            </a:r>
            <a:r>
              <a:rPr lang="en-US" sz="2000" b="0" dirty="0">
                <a:solidFill>
                  <a:srgbClr val="FF8B39"/>
                </a:solidFill>
                <a:effectLst/>
                <a:latin typeface="Consolas" panose="020B0609020204030204" pitchFamily="49" charset="0"/>
              </a:rPr>
              <a:t>"</a:t>
            </a:r>
            <a:r>
              <a:rPr lang="en-US" sz="2000" b="0" i="1" dirty="0">
                <a:solidFill>
                  <a:srgbClr val="72F1B8"/>
                </a:solidFill>
                <a:effectLst/>
                <a:latin typeface="Consolas" panose="020B0609020204030204" pitchFamily="49" charset="0"/>
              </a:rPr>
              <a:t>%d</a:t>
            </a:r>
            <a:r>
              <a:rPr lang="en-US" sz="2000" b="0" dirty="0">
                <a:solidFill>
                  <a:srgbClr val="FF8B39"/>
                </a:solidFill>
                <a:effectLst/>
                <a:latin typeface="Consolas" panose="020B0609020204030204" pitchFamily="49" charset="0"/>
              </a:rPr>
              <a:t>"</a:t>
            </a:r>
            <a:r>
              <a:rPr lang="en-US" sz="2000" b="0" dirty="0">
                <a:solidFill>
                  <a:srgbClr val="BBBBBB"/>
                </a:solidFill>
                <a:effectLst/>
                <a:latin typeface="Consolas" panose="020B0609020204030204" pitchFamily="49" charset="0"/>
              </a:rPr>
              <a:t>, </a:t>
            </a:r>
            <a:r>
              <a:rPr lang="en-US" sz="2000" b="0" dirty="0">
                <a:solidFill>
                  <a:srgbClr val="FEDE5D"/>
                </a:solidFill>
                <a:effectLst/>
                <a:latin typeface="Consolas" panose="020B0609020204030204" pitchFamily="49" charset="0"/>
              </a:rPr>
              <a:t>&amp;</a:t>
            </a:r>
            <a:r>
              <a:rPr lang="en-US" sz="2000" b="0" dirty="0" err="1">
                <a:solidFill>
                  <a:srgbClr val="FF7EDB"/>
                </a:solidFill>
                <a:effectLst/>
                <a:latin typeface="Consolas" panose="020B0609020204030204" pitchFamily="49" charset="0"/>
              </a:rPr>
              <a:t>arr</a:t>
            </a:r>
            <a:r>
              <a:rPr lang="en-US" sz="2000" b="0" dirty="0">
                <a:solidFill>
                  <a:srgbClr val="BBBBBB"/>
                </a:solidFill>
                <a:effectLst/>
                <a:latin typeface="Consolas" panose="020B0609020204030204" pitchFamily="49" charset="0"/>
              </a:rPr>
              <a:t>[</a:t>
            </a:r>
            <a:r>
              <a:rPr lang="en-US" sz="2000" b="0" dirty="0" err="1">
                <a:solidFill>
                  <a:srgbClr val="BBBBBB"/>
                </a:solidFill>
                <a:effectLst/>
                <a:latin typeface="Consolas" panose="020B0609020204030204" pitchFamily="49" charset="0"/>
              </a:rPr>
              <a:t>i</a:t>
            </a:r>
            <a:r>
              <a:rPr lang="en-US" sz="2000" b="0" dirty="0">
                <a:solidFill>
                  <a:srgbClr val="BBBBBB"/>
                </a:solidFill>
                <a:effectLst/>
                <a:latin typeface="Consolas" panose="020B0609020204030204" pitchFamily="49" charset="0"/>
              </a:rPr>
              <a:t>]); </a:t>
            </a:r>
          </a:p>
          <a:p>
            <a:r>
              <a:rPr lang="en-US" sz="2000" b="0" dirty="0">
                <a:solidFill>
                  <a:srgbClr val="BBBBBB"/>
                </a:solidFill>
                <a:effectLst/>
                <a:latin typeface="Consolas" panose="020B0609020204030204" pitchFamily="49" charset="0"/>
              </a:rPr>
              <a:t>        </a:t>
            </a:r>
            <a:r>
              <a:rPr lang="en-US" sz="2000" b="0" dirty="0" err="1">
                <a:solidFill>
                  <a:srgbClr val="36F9F6"/>
                </a:solidFill>
                <a:effectLst/>
                <a:latin typeface="Consolas" panose="020B0609020204030204" pitchFamily="49" charset="0"/>
              </a:rPr>
              <a:t>printf</a:t>
            </a:r>
            <a:r>
              <a:rPr lang="en-US" sz="2000" b="0" dirty="0">
                <a:solidFill>
                  <a:srgbClr val="BBBBBB"/>
                </a:solidFill>
                <a:effectLst/>
                <a:latin typeface="Consolas" panose="020B0609020204030204" pitchFamily="49" charset="0"/>
              </a:rPr>
              <a:t>(</a:t>
            </a:r>
            <a:r>
              <a:rPr lang="en-US" sz="2000" b="0" dirty="0">
                <a:solidFill>
                  <a:srgbClr val="FF8B39"/>
                </a:solidFill>
                <a:effectLst/>
                <a:latin typeface="Consolas" panose="020B0609020204030204" pitchFamily="49" charset="0"/>
              </a:rPr>
              <a:t>"</a:t>
            </a:r>
            <a:r>
              <a:rPr lang="en-US" sz="2000" b="0" i="1" dirty="0">
                <a:solidFill>
                  <a:srgbClr val="72F1B8"/>
                </a:solidFill>
                <a:effectLst/>
                <a:latin typeface="Consolas" panose="020B0609020204030204" pitchFamily="49" charset="0"/>
              </a:rPr>
              <a:t>%d</a:t>
            </a:r>
            <a:r>
              <a:rPr lang="en-US" sz="2000" b="0" dirty="0">
                <a:solidFill>
                  <a:srgbClr val="36F9F6"/>
                </a:solidFill>
                <a:effectLst/>
                <a:latin typeface="Consolas" panose="020B0609020204030204" pitchFamily="49" charset="0"/>
              </a:rPr>
              <a:t>\n</a:t>
            </a:r>
            <a:r>
              <a:rPr lang="en-US" sz="2000" b="0" dirty="0">
                <a:solidFill>
                  <a:srgbClr val="FF8B39"/>
                </a:solidFill>
                <a:effectLst/>
                <a:latin typeface="Consolas" panose="020B0609020204030204" pitchFamily="49" charset="0"/>
              </a:rPr>
              <a:t>"</a:t>
            </a:r>
            <a:r>
              <a:rPr lang="en-US" sz="2000" b="0" dirty="0">
                <a:solidFill>
                  <a:srgbClr val="BBBBBB"/>
                </a:solidFill>
                <a:effectLst/>
                <a:latin typeface="Consolas" panose="020B0609020204030204" pitchFamily="49" charset="0"/>
              </a:rPr>
              <a:t>, </a:t>
            </a:r>
            <a:r>
              <a:rPr lang="en-US" sz="2000" b="0" dirty="0" err="1">
                <a:solidFill>
                  <a:srgbClr val="FF7EDB"/>
                </a:solidFill>
                <a:effectLst/>
                <a:latin typeface="Consolas" panose="020B0609020204030204" pitchFamily="49" charset="0"/>
              </a:rPr>
              <a:t>arr</a:t>
            </a:r>
            <a:r>
              <a:rPr lang="en-US" sz="2000" b="0" dirty="0">
                <a:solidFill>
                  <a:srgbClr val="BBBBBB"/>
                </a:solidFill>
                <a:effectLst/>
                <a:latin typeface="Consolas" panose="020B0609020204030204" pitchFamily="49" charset="0"/>
              </a:rPr>
              <a:t>[</a:t>
            </a:r>
            <a:r>
              <a:rPr lang="en-US" sz="2000" b="0" dirty="0" err="1">
                <a:solidFill>
                  <a:srgbClr val="BBBBBB"/>
                </a:solidFill>
                <a:effectLst/>
                <a:latin typeface="Consolas" panose="020B0609020204030204" pitchFamily="49" charset="0"/>
              </a:rPr>
              <a:t>i</a:t>
            </a:r>
            <a:r>
              <a:rPr lang="en-US" sz="2000" b="0" dirty="0">
                <a:solidFill>
                  <a:srgbClr val="BBBBBB"/>
                </a:solidFill>
                <a:effectLst/>
                <a:latin typeface="Consolas" panose="020B0609020204030204" pitchFamily="49" charset="0"/>
              </a:rPr>
              <a:t>]);</a:t>
            </a:r>
          </a:p>
          <a:p>
            <a:r>
              <a:rPr lang="en-US" sz="2000" b="0" dirty="0">
                <a:solidFill>
                  <a:srgbClr val="BBBBBB"/>
                </a:solidFill>
                <a:effectLst/>
                <a:latin typeface="Consolas" panose="020B0609020204030204" pitchFamily="49" charset="0"/>
              </a:rPr>
              <a:t>    }</a:t>
            </a:r>
          </a:p>
          <a:p>
            <a:r>
              <a:rPr lang="en-US" sz="2000" b="0" dirty="0">
                <a:solidFill>
                  <a:srgbClr val="BBBBBB"/>
                </a:solidFill>
                <a:effectLst/>
                <a:latin typeface="Consolas" panose="020B0609020204030204" pitchFamily="49" charset="0"/>
              </a:rPr>
              <a:t>    </a:t>
            </a:r>
            <a:r>
              <a:rPr lang="en-US" sz="2000" b="0" dirty="0">
                <a:solidFill>
                  <a:srgbClr val="FEDE5D"/>
                </a:solidFill>
                <a:effectLst/>
                <a:latin typeface="Consolas" panose="020B0609020204030204" pitchFamily="49" charset="0"/>
              </a:rPr>
              <a:t>return</a:t>
            </a:r>
            <a:r>
              <a:rPr lang="en-US" sz="2000" b="0" dirty="0">
                <a:solidFill>
                  <a:srgbClr val="BBBBBB"/>
                </a:solidFill>
                <a:effectLst/>
                <a:latin typeface="Consolas" panose="020B0609020204030204" pitchFamily="49" charset="0"/>
              </a:rPr>
              <a:t> </a:t>
            </a:r>
            <a:r>
              <a:rPr lang="en-US" sz="2000" b="0" dirty="0">
                <a:solidFill>
                  <a:srgbClr val="F97E72"/>
                </a:solidFill>
                <a:effectLst/>
                <a:latin typeface="Consolas" panose="020B0609020204030204" pitchFamily="49" charset="0"/>
              </a:rPr>
              <a:t>0</a:t>
            </a:r>
            <a:r>
              <a:rPr lang="en-US" sz="2000" b="0" dirty="0">
                <a:solidFill>
                  <a:srgbClr val="BBBBBB"/>
                </a:solidFill>
                <a:effectLst/>
                <a:latin typeface="Consolas" panose="020B0609020204030204" pitchFamily="49" charset="0"/>
              </a:rPr>
              <a:t>;</a:t>
            </a:r>
          </a:p>
          <a:p>
            <a:r>
              <a:rPr lang="en-US" sz="2000" b="0" dirty="0">
                <a:solidFill>
                  <a:srgbClr val="BBBBBB"/>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46845F04-E9E9-A4A8-8D6A-B967A371800B}"/>
              </a:ext>
            </a:extLst>
          </p:cNvPr>
          <p:cNvSpPr txBox="1"/>
          <p:nvPr/>
        </p:nvSpPr>
        <p:spPr>
          <a:xfrm rot="16200000">
            <a:off x="-1198140" y="1257174"/>
            <a:ext cx="2942414"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Q[B](b)</a:t>
            </a:r>
          </a:p>
        </p:txBody>
      </p:sp>
      <p:pic>
        <p:nvPicPr>
          <p:cNvPr id="7" name="Graphic 6" descr="Badge Tick with solid fill">
            <a:extLst>
              <a:ext uri="{FF2B5EF4-FFF2-40B4-BE49-F238E27FC236}">
                <a16:creationId xmlns:a16="http://schemas.microsoft.com/office/drawing/2014/main" id="{A53C264A-7915-32BE-4DA0-8E5C785974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4936" y="892454"/>
            <a:ext cx="914400" cy="914400"/>
          </a:xfrm>
          <a:prstGeom prst="rect">
            <a:avLst/>
          </a:prstGeom>
        </p:spPr>
      </p:pic>
      <p:sp>
        <p:nvSpPr>
          <p:cNvPr id="12" name="TextBox 11">
            <a:extLst>
              <a:ext uri="{FF2B5EF4-FFF2-40B4-BE49-F238E27FC236}">
                <a16:creationId xmlns:a16="http://schemas.microsoft.com/office/drawing/2014/main" id="{A35A0420-273C-8D2F-0D13-7142948347F5}"/>
              </a:ext>
            </a:extLst>
          </p:cNvPr>
          <p:cNvSpPr txBox="1"/>
          <p:nvPr/>
        </p:nvSpPr>
        <p:spPr>
          <a:xfrm>
            <a:off x="6964325" y="2199266"/>
            <a:ext cx="3744102" cy="954107"/>
          </a:xfrm>
          <a:prstGeom prst="rect">
            <a:avLst/>
          </a:prstGeom>
          <a:noFill/>
        </p:spPr>
        <p:txBody>
          <a:bodyPr wrap="square" rtlCol="0">
            <a:spAutoFit/>
          </a:bodyPr>
          <a:lstStyle/>
          <a:p>
            <a:pPr algn="just"/>
            <a:r>
              <a:rPr lang="en-US" sz="2800" dirty="0">
                <a:solidFill>
                  <a:srgbClr val="03EDF9"/>
                </a:solidFill>
                <a:latin typeface="Tw Cen MT" panose="020B0602020104020603" pitchFamily="34" charset="0"/>
              </a:rPr>
              <a:t>🤨 Doesn’t arrays have zero based indexing??</a:t>
            </a:r>
          </a:p>
        </p:txBody>
      </p:sp>
      <p:pic>
        <p:nvPicPr>
          <p:cNvPr id="15" name="Picture 14">
            <a:extLst>
              <a:ext uri="{FF2B5EF4-FFF2-40B4-BE49-F238E27FC236}">
                <a16:creationId xmlns:a16="http://schemas.microsoft.com/office/drawing/2014/main" id="{285BFB0C-26F1-46FA-DBAB-614A7A214731}"/>
              </a:ext>
            </a:extLst>
          </p:cNvPr>
          <p:cNvPicPr>
            <a:picLocks noChangeAspect="1"/>
          </p:cNvPicPr>
          <p:nvPr/>
        </p:nvPicPr>
        <p:blipFill rotWithShape="1">
          <a:blip r:embed="rId5"/>
          <a:srcRect t="1778" r="13290" b="4047"/>
          <a:stretch/>
        </p:blipFill>
        <p:spPr>
          <a:xfrm>
            <a:off x="10923244" y="799794"/>
            <a:ext cx="959785" cy="5258411"/>
          </a:xfrm>
          <a:prstGeom prst="rect">
            <a:avLst/>
          </a:prstGeom>
        </p:spPr>
      </p:pic>
      <p:sp>
        <p:nvSpPr>
          <p:cNvPr id="17" name="TextBox 16">
            <a:extLst>
              <a:ext uri="{FF2B5EF4-FFF2-40B4-BE49-F238E27FC236}">
                <a16:creationId xmlns:a16="http://schemas.microsoft.com/office/drawing/2014/main" id="{7CFC3B92-CD2E-43F5-730E-B3C76199F48D}"/>
              </a:ext>
            </a:extLst>
          </p:cNvPr>
          <p:cNvSpPr txBox="1"/>
          <p:nvPr/>
        </p:nvSpPr>
        <p:spPr>
          <a:xfrm>
            <a:off x="8342959" y="996043"/>
            <a:ext cx="2921255"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 Output:</a:t>
            </a:r>
          </a:p>
        </p:txBody>
      </p:sp>
      <p:sp>
        <p:nvSpPr>
          <p:cNvPr id="18" name="TextBox 17">
            <a:extLst>
              <a:ext uri="{FF2B5EF4-FFF2-40B4-BE49-F238E27FC236}">
                <a16:creationId xmlns:a16="http://schemas.microsoft.com/office/drawing/2014/main" id="{7B0B84B3-8938-E6AE-C4F0-981E18D5B9C6}"/>
              </a:ext>
            </a:extLst>
          </p:cNvPr>
          <p:cNvSpPr txBox="1"/>
          <p:nvPr/>
        </p:nvSpPr>
        <p:spPr>
          <a:xfrm>
            <a:off x="1392865" y="5070757"/>
            <a:ext cx="9315562" cy="1200329"/>
          </a:xfrm>
          <a:prstGeom prst="rect">
            <a:avLst/>
          </a:prstGeom>
          <a:noFill/>
        </p:spPr>
        <p:txBody>
          <a:bodyPr wrap="square" rtlCol="0">
            <a:spAutoFit/>
          </a:bodyPr>
          <a:lstStyle/>
          <a:p>
            <a:pPr algn="just"/>
            <a:r>
              <a:rPr lang="en-US" sz="2400" dirty="0">
                <a:solidFill>
                  <a:srgbClr val="03EDF9"/>
                </a:solidFill>
                <a:latin typeface="Tw Cen MT" panose="020B0602020104020603" pitchFamily="34" charset="0"/>
              </a:rPr>
              <a:t>✍️ In C, there is no check to see if the subscript used for in array exceeds the size of the array. Thus, to see to it that we do not reach beyond the array size is entirely the programmer’s botheration and not the compiler’s .</a:t>
            </a:r>
          </a:p>
        </p:txBody>
      </p:sp>
      <p:sp>
        <p:nvSpPr>
          <p:cNvPr id="19" name="TextBox 18">
            <a:extLst>
              <a:ext uri="{FF2B5EF4-FFF2-40B4-BE49-F238E27FC236}">
                <a16:creationId xmlns:a16="http://schemas.microsoft.com/office/drawing/2014/main" id="{580FEF90-DE2C-0181-8F2D-03D856C93ADD}"/>
              </a:ext>
            </a:extLst>
          </p:cNvPr>
          <p:cNvSpPr txBox="1"/>
          <p:nvPr/>
        </p:nvSpPr>
        <p:spPr>
          <a:xfrm>
            <a:off x="6418158" y="3398787"/>
            <a:ext cx="4456483" cy="523220"/>
          </a:xfrm>
          <a:prstGeom prst="rect">
            <a:avLst/>
          </a:prstGeom>
          <a:noFill/>
        </p:spPr>
        <p:txBody>
          <a:bodyPr wrap="square" rtlCol="0">
            <a:spAutoFit/>
          </a:bodyPr>
          <a:lstStyle/>
          <a:p>
            <a:pPr algn="just"/>
            <a:r>
              <a:rPr lang="en-US" sz="2800" dirty="0">
                <a:solidFill>
                  <a:srgbClr val="03EDF9"/>
                </a:solidFill>
                <a:latin typeface="Tw Cen MT" panose="020B0602020104020603" pitchFamily="34" charset="0"/>
              </a:rPr>
              <a:t>So </a:t>
            </a:r>
            <a:r>
              <a:rPr lang="en-US" sz="2800" dirty="0" err="1">
                <a:solidFill>
                  <a:srgbClr val="03EDF9"/>
                </a:solidFill>
                <a:latin typeface="Tw Cen MT" panose="020B0602020104020603" pitchFamily="34" charset="0"/>
              </a:rPr>
              <a:t>i</a:t>
            </a:r>
            <a:r>
              <a:rPr lang="en-US" sz="2800" dirty="0">
                <a:solidFill>
                  <a:srgbClr val="03EDF9"/>
                </a:solidFill>
                <a:latin typeface="Tw Cen MT" panose="020B0602020104020603" pitchFamily="34" charset="0"/>
              </a:rPr>
              <a:t> can take value 0, 1, 2, 3. </a:t>
            </a:r>
          </a:p>
        </p:txBody>
      </p:sp>
      <p:sp>
        <p:nvSpPr>
          <p:cNvPr id="20" name="TextBox 19">
            <a:extLst>
              <a:ext uri="{FF2B5EF4-FFF2-40B4-BE49-F238E27FC236}">
                <a16:creationId xmlns:a16="http://schemas.microsoft.com/office/drawing/2014/main" id="{C18716A7-2DE5-E54C-B143-67619E9F3DE1}"/>
              </a:ext>
            </a:extLst>
          </p:cNvPr>
          <p:cNvSpPr txBox="1"/>
          <p:nvPr/>
        </p:nvSpPr>
        <p:spPr>
          <a:xfrm>
            <a:off x="5122080" y="4171315"/>
            <a:ext cx="5654055" cy="523220"/>
          </a:xfrm>
          <a:prstGeom prst="rect">
            <a:avLst/>
          </a:prstGeom>
          <a:noFill/>
        </p:spPr>
        <p:txBody>
          <a:bodyPr wrap="square" rtlCol="0">
            <a:spAutoFit/>
          </a:bodyPr>
          <a:lstStyle/>
          <a:p>
            <a:pPr algn="just"/>
            <a:r>
              <a:rPr lang="en-US" sz="2800" dirty="0">
                <a:solidFill>
                  <a:srgbClr val="03EDF9"/>
                </a:solidFill>
                <a:latin typeface="Tw Cen MT" panose="020B0602020104020603" pitchFamily="34" charset="0"/>
              </a:rPr>
              <a:t>But here, </a:t>
            </a:r>
            <a:r>
              <a:rPr lang="en-US" sz="2800" dirty="0" err="1">
                <a:solidFill>
                  <a:srgbClr val="03EDF9"/>
                </a:solidFill>
                <a:latin typeface="Tw Cen MT" panose="020B0602020104020603" pitchFamily="34" charset="0"/>
              </a:rPr>
              <a:t>arr</a:t>
            </a:r>
            <a:r>
              <a:rPr lang="en-US" sz="2800" dirty="0">
                <a:solidFill>
                  <a:srgbClr val="03EDF9"/>
                </a:solidFill>
                <a:latin typeface="Tw Cen MT" panose="020B0602020104020603" pitchFamily="34" charset="0"/>
              </a:rPr>
              <a:t>[4] is also present. 🤔</a:t>
            </a:r>
          </a:p>
        </p:txBody>
      </p:sp>
    </p:spTree>
    <p:extLst>
      <p:ext uri="{BB962C8B-B14F-4D97-AF65-F5344CB8AC3E}">
        <p14:creationId xmlns:p14="http://schemas.microsoft.com/office/powerpoint/2010/main" val="5521850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(c)</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6" y="699521"/>
            <a:ext cx="5825464" cy="4893647"/>
          </a:xfrm>
          <a:prstGeom prst="rect">
            <a:avLst/>
          </a:prstGeom>
          <a:solidFill>
            <a:srgbClr val="262335"/>
          </a:solidFill>
        </p:spPr>
        <p:txBody>
          <a:bodyPr wrap="square">
            <a:spAutoFit/>
          </a:bodyPr>
          <a:lstStyle/>
          <a:p>
            <a:r>
              <a:rPr lang="en-US" sz="2400" b="0" dirty="0">
                <a:solidFill>
                  <a:srgbClr val="72F1B8"/>
                </a:solidFill>
                <a:effectLst/>
                <a:latin typeface="Consolas" panose="020B0609020204030204" pitchFamily="49" charset="0"/>
              </a:rPr>
              <a:t>#include</a:t>
            </a:r>
            <a:r>
              <a:rPr lang="en-US" sz="2400" b="0" dirty="0">
                <a:solidFill>
                  <a:srgbClr val="BBBBBB"/>
                </a:solidFill>
                <a:effectLst/>
                <a:latin typeface="Consolas" panose="020B0609020204030204" pitchFamily="49" charset="0"/>
              </a:rPr>
              <a:t> </a:t>
            </a:r>
            <a:r>
              <a:rPr lang="en-US" sz="2400" b="0" dirty="0">
                <a:solidFill>
                  <a:srgbClr val="FF8B39"/>
                </a:solidFill>
                <a:effectLst/>
                <a:latin typeface="Consolas" panose="020B0609020204030204" pitchFamily="49" charset="0"/>
              </a:rPr>
              <a:t>&lt;</a:t>
            </a:r>
            <a:r>
              <a:rPr lang="en-US" sz="2400" b="0" dirty="0" err="1">
                <a:solidFill>
                  <a:srgbClr val="FF8B39"/>
                </a:solidFill>
                <a:effectLst/>
                <a:latin typeface="Consolas" panose="020B0609020204030204" pitchFamily="49" charset="0"/>
              </a:rPr>
              <a:t>stdio.h</a:t>
            </a:r>
            <a:r>
              <a:rPr lang="en-US" sz="2400" b="0" dirty="0">
                <a:solidFill>
                  <a:srgbClr val="FF8B39"/>
                </a:solidFill>
                <a:effectLst/>
                <a:latin typeface="Consolas" panose="020B0609020204030204" pitchFamily="49" charset="0"/>
              </a:rPr>
              <a:t>&gt;</a:t>
            </a:r>
            <a:endParaRPr lang="en-US" sz="2400" b="0" dirty="0">
              <a:solidFill>
                <a:srgbClr val="BBBBBB"/>
              </a:solidFill>
              <a:effectLst/>
              <a:latin typeface="Consolas" panose="020B0609020204030204" pitchFamily="49" charset="0"/>
            </a:endParaRPr>
          </a:p>
          <a:p>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a:solidFill>
                  <a:srgbClr val="36F9F6"/>
                </a:solidFill>
                <a:effectLst/>
                <a:latin typeface="Consolas" panose="020B0609020204030204" pitchFamily="49" charset="0"/>
              </a:rPr>
              <a:t>main</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err="1">
                <a:solidFill>
                  <a:srgbClr val="BBBBB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 </a:t>
            </a:r>
            <a:r>
              <a:rPr lang="en-US" sz="2400" b="0" dirty="0">
                <a:solidFill>
                  <a:srgbClr val="FFFFFF"/>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2</a:t>
            </a:r>
            <a:r>
              <a:rPr lang="en-US" sz="2400" b="0" dirty="0">
                <a:solidFill>
                  <a:srgbClr val="BBBBBB"/>
                </a:solidFill>
                <a:effectLst/>
                <a:latin typeface="Consolas" panose="020B0609020204030204" pitchFamily="49" charset="0"/>
              </a:rPr>
              <a:t>, b </a:t>
            </a:r>
            <a:r>
              <a:rPr lang="en-US" sz="2400" b="0" dirty="0">
                <a:solidFill>
                  <a:srgbClr val="FFFFFF"/>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3</a:t>
            </a:r>
            <a:r>
              <a:rPr lang="en-US" sz="2400" b="0" dirty="0">
                <a:solidFill>
                  <a:srgbClr val="BBBBBB"/>
                </a:solidFill>
                <a:effectLst/>
                <a:latin typeface="Consolas" panose="020B0609020204030204" pitchFamily="49" charset="0"/>
              </a:rPr>
              <a:t>;</a:t>
            </a:r>
          </a:p>
          <a:p>
            <a:br>
              <a:rPr lang="en-US" sz="2400" b="0" dirty="0">
                <a:solidFill>
                  <a:srgbClr val="BBBBBB"/>
                </a:solidFill>
                <a:effectLst/>
                <a:latin typeface="Consolas" panose="020B0609020204030204" pitchFamily="49" charset="0"/>
              </a:rPr>
            </a:br>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arr</a:t>
            </a:r>
            <a:r>
              <a:rPr lang="en-US" sz="2400" b="0" dirty="0">
                <a:solidFill>
                  <a:srgbClr val="BBBBBB"/>
                </a:solidFill>
                <a:effectLst/>
                <a:latin typeface="Consolas" panose="020B0609020204030204" pitchFamily="49" charset="0"/>
              </a:rPr>
              <a:t>[</a:t>
            </a:r>
            <a:r>
              <a:rPr lang="en-US" sz="2400" b="0" dirty="0">
                <a:solidFill>
                  <a:srgbClr val="F97E72"/>
                </a:solidFill>
                <a:effectLst/>
                <a:latin typeface="Consolas" panose="020B0609020204030204" pitchFamily="49" charset="0"/>
              </a:rPr>
              <a:t>2</a:t>
            </a:r>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3</a:t>
            </a:r>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for</a:t>
            </a:r>
            <a:r>
              <a:rPr lang="en-US" sz="2400" b="0" dirty="0">
                <a:solidFill>
                  <a:srgbClr val="BBBBBB"/>
                </a:solidFill>
                <a:effectLst/>
                <a:latin typeface="Consolas" panose="020B0609020204030204" pitchFamily="49" charset="0"/>
              </a:rPr>
              <a:t> (</a:t>
            </a:r>
            <a:r>
              <a:rPr lang="en-US" sz="2400" b="0" dirty="0" err="1">
                <a:solidFill>
                  <a:srgbClr val="BBBBBB"/>
                </a:solidFill>
                <a:effectLst/>
                <a:latin typeface="Consolas" panose="020B0609020204030204" pitchFamily="49" charset="0"/>
              </a:rPr>
              <a:t>i</a:t>
            </a:r>
            <a:r>
              <a:rPr lang="en-US" sz="2400" b="0" dirty="0">
                <a:solidFill>
                  <a:srgbClr val="FFFFFF"/>
                </a:solidFill>
                <a:effectLst/>
                <a:latin typeface="Consolas" panose="020B0609020204030204" pitchFamily="49" charset="0"/>
              </a:rPr>
              <a:t>=</a:t>
            </a:r>
            <a:r>
              <a:rPr lang="en-US" sz="2400" b="0" dirty="0">
                <a:solidFill>
                  <a:srgbClr val="F97E72"/>
                </a:solidFill>
                <a:effectLst/>
                <a:latin typeface="Consolas" panose="020B0609020204030204" pitchFamily="49" charset="0"/>
              </a:rPr>
              <a:t>0</a:t>
            </a:r>
            <a:r>
              <a:rPr lang="en-US" sz="2400" b="0" dirty="0">
                <a:solidFill>
                  <a:srgbClr val="BBBBBB"/>
                </a:solidFill>
                <a:effectLst/>
                <a:latin typeface="Consolas" panose="020B0609020204030204" pitchFamily="49" charset="0"/>
              </a:rPr>
              <a:t>; </a:t>
            </a:r>
            <a:r>
              <a:rPr lang="en-US" sz="2400" b="0" dirty="0" err="1">
                <a:solidFill>
                  <a:srgbClr val="BBBBBB"/>
                </a:solidFill>
                <a:effectLst/>
                <a:latin typeface="Consolas" panose="020B0609020204030204" pitchFamily="49" charset="0"/>
              </a:rPr>
              <a:t>i</a:t>
            </a:r>
            <a:r>
              <a:rPr lang="en-US" sz="2400" b="0" dirty="0">
                <a:solidFill>
                  <a:srgbClr val="FEDE5D"/>
                </a:solidFill>
                <a:effectLst/>
                <a:latin typeface="Consolas" panose="020B0609020204030204" pitchFamily="49" charset="0"/>
              </a:rPr>
              <a:t>&lt;</a:t>
            </a:r>
            <a:r>
              <a:rPr lang="en-US" sz="2400" b="0" dirty="0" err="1">
                <a:solidFill>
                  <a:srgbClr val="BBBBBB"/>
                </a:solidFill>
                <a:effectLst/>
                <a:latin typeface="Consolas" panose="020B0609020204030204" pitchFamily="49" charset="0"/>
              </a:rPr>
              <a:t>a</a:t>
            </a:r>
            <a:r>
              <a:rPr lang="en-US" sz="2400" b="0" dirty="0" err="1">
                <a:solidFill>
                  <a:srgbClr val="FEDE5D"/>
                </a:solidFill>
                <a:effectLst/>
                <a:latin typeface="Consolas" panose="020B0609020204030204" pitchFamily="49" charset="0"/>
              </a:rPr>
              <a:t>+</a:t>
            </a:r>
            <a:r>
              <a:rPr lang="en-US" sz="2400" b="0" dirty="0" err="1">
                <a:solidFill>
                  <a:srgbClr val="BBBBBB"/>
                </a:solidFill>
                <a:effectLst/>
                <a:latin typeface="Consolas" panose="020B0609020204030204" pitchFamily="49" charset="0"/>
              </a:rPr>
              <a:t>b</a:t>
            </a:r>
            <a:r>
              <a:rPr lang="en-US" sz="2400" b="0" dirty="0">
                <a:solidFill>
                  <a:srgbClr val="BBBBBB"/>
                </a:solidFill>
                <a:effectLst/>
                <a:latin typeface="Consolas" panose="020B0609020204030204" pitchFamily="49" charset="0"/>
              </a:rPr>
              <a:t>; </a:t>
            </a:r>
            <a:r>
              <a:rPr lang="en-US" sz="2400" b="0" dirty="0" err="1">
                <a:solidFill>
                  <a:srgbClr val="BBBBBB"/>
                </a:solidFill>
                <a:effectLst/>
                <a:latin typeface="Consolas" panose="020B0609020204030204" pitchFamily="49" charset="0"/>
              </a:rPr>
              <a:t>i</a:t>
            </a:r>
            <a:r>
              <a:rPr lang="en-US" sz="2400" b="0" dirty="0">
                <a:solidFill>
                  <a:srgbClr val="FEDE5D"/>
                </a:solidFill>
                <a:effectLst/>
                <a:latin typeface="Consolas" panose="020B0609020204030204" pitchFamily="49" charset="0"/>
              </a:rPr>
              <a:t>++</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err="1">
                <a:solidFill>
                  <a:srgbClr val="36F9F6"/>
                </a:solidFill>
                <a:effectLst/>
                <a:latin typeface="Consolas" panose="020B0609020204030204" pitchFamily="49" charset="0"/>
              </a:rPr>
              <a:t>scanf</a:t>
            </a:r>
            <a:r>
              <a:rPr lang="en-US" sz="2400" b="0" dirty="0">
                <a:solidFill>
                  <a:srgbClr val="BBBBBB"/>
                </a:solidFill>
                <a:effectLst/>
                <a:latin typeface="Consolas" panose="020B0609020204030204" pitchFamily="49" charset="0"/>
              </a:rPr>
              <a:t>(</a:t>
            </a:r>
            <a:r>
              <a:rPr lang="en-US" sz="2400" b="0" dirty="0">
                <a:solidFill>
                  <a:srgbClr val="FF8B39"/>
                </a:solidFill>
                <a:effectLst/>
                <a:latin typeface="Consolas" panose="020B0609020204030204" pitchFamily="49" charset="0"/>
              </a:rPr>
              <a:t>"</a:t>
            </a:r>
            <a:r>
              <a:rPr lang="en-US" sz="2400" b="0" i="1" dirty="0">
                <a:solidFill>
                  <a:srgbClr val="72F1B8"/>
                </a:solidFill>
                <a:effectLst/>
                <a:latin typeface="Consolas" panose="020B0609020204030204" pitchFamily="49" charset="0"/>
              </a:rPr>
              <a:t>%d</a:t>
            </a:r>
            <a:r>
              <a:rPr lang="en-US" sz="2400" b="0" dirty="0">
                <a:solidFill>
                  <a:srgbClr val="FF8B39"/>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&amp;</a:t>
            </a:r>
            <a:r>
              <a:rPr lang="en-US" sz="2400" b="0" dirty="0" err="1">
                <a:solidFill>
                  <a:srgbClr val="FF7EDB"/>
                </a:solidFill>
                <a:effectLst/>
                <a:latin typeface="Consolas" panose="020B0609020204030204" pitchFamily="49" charset="0"/>
              </a:rPr>
              <a:t>arr</a:t>
            </a:r>
            <a:r>
              <a:rPr lang="en-US" sz="2400" b="0" dirty="0">
                <a:solidFill>
                  <a:srgbClr val="BBBBBB"/>
                </a:solidFill>
                <a:effectLst/>
                <a:latin typeface="Consolas" panose="020B0609020204030204" pitchFamily="49" charset="0"/>
              </a:rPr>
              <a:t>[</a:t>
            </a:r>
            <a:r>
              <a:rPr lang="en-US" sz="2400" b="0" dirty="0" err="1">
                <a:solidFill>
                  <a:srgbClr val="BBBBB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err="1">
                <a:solidFill>
                  <a:srgbClr val="36F9F6"/>
                </a:solidFill>
                <a:effectLst/>
                <a:latin typeface="Consolas" panose="020B0609020204030204" pitchFamily="49" charset="0"/>
              </a:rPr>
              <a:t>printf</a:t>
            </a:r>
            <a:r>
              <a:rPr lang="en-US" sz="2400" b="0" dirty="0">
                <a:solidFill>
                  <a:srgbClr val="BBBBBB"/>
                </a:solidFill>
                <a:effectLst/>
                <a:latin typeface="Consolas" panose="020B0609020204030204" pitchFamily="49" charset="0"/>
              </a:rPr>
              <a:t>(</a:t>
            </a:r>
            <a:r>
              <a:rPr lang="en-US" sz="2400" b="0" dirty="0">
                <a:solidFill>
                  <a:srgbClr val="FF8B39"/>
                </a:solidFill>
                <a:effectLst/>
                <a:latin typeface="Consolas" panose="020B0609020204030204" pitchFamily="49" charset="0"/>
              </a:rPr>
              <a:t>"</a:t>
            </a:r>
            <a:r>
              <a:rPr lang="en-US" sz="2400" b="0" i="1" dirty="0">
                <a:solidFill>
                  <a:srgbClr val="72F1B8"/>
                </a:solidFill>
                <a:effectLst/>
                <a:latin typeface="Consolas" panose="020B0609020204030204" pitchFamily="49" charset="0"/>
              </a:rPr>
              <a:t>%d</a:t>
            </a:r>
            <a:r>
              <a:rPr lang="en-US" sz="2400" b="0" dirty="0">
                <a:solidFill>
                  <a:srgbClr val="36F9F6"/>
                </a:solidFill>
                <a:effectLst/>
                <a:latin typeface="Consolas" panose="020B0609020204030204" pitchFamily="49" charset="0"/>
              </a:rPr>
              <a:t>\n</a:t>
            </a:r>
            <a:r>
              <a:rPr lang="en-US" sz="2400" b="0" dirty="0">
                <a:solidFill>
                  <a:srgbClr val="FF8B39"/>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arr</a:t>
            </a:r>
            <a:r>
              <a:rPr lang="en-US" sz="2400" b="0" dirty="0">
                <a:solidFill>
                  <a:srgbClr val="BBBBBB"/>
                </a:solidFill>
                <a:effectLst/>
                <a:latin typeface="Consolas" panose="020B0609020204030204" pitchFamily="49" charset="0"/>
              </a:rPr>
              <a:t>[</a:t>
            </a:r>
            <a:r>
              <a:rPr lang="en-US" sz="2400" b="0" dirty="0" err="1">
                <a:solidFill>
                  <a:srgbClr val="BBBBBB"/>
                </a:solidFill>
                <a:effectLst/>
                <a:latin typeface="Consolas" panose="020B0609020204030204" pitchFamily="49" charset="0"/>
              </a:rPr>
              <a:t>i</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return</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0</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46845F04-E9E9-A4A8-8D6A-B967A371800B}"/>
              </a:ext>
            </a:extLst>
          </p:cNvPr>
          <p:cNvSpPr txBox="1"/>
          <p:nvPr/>
        </p:nvSpPr>
        <p:spPr>
          <a:xfrm rot="16200000">
            <a:off x="-1274362" y="1333395"/>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Q[B](c)</a:t>
            </a:r>
          </a:p>
        </p:txBody>
      </p:sp>
      <p:pic>
        <p:nvPicPr>
          <p:cNvPr id="12" name="Picture 11">
            <a:extLst>
              <a:ext uri="{FF2B5EF4-FFF2-40B4-BE49-F238E27FC236}">
                <a16:creationId xmlns:a16="http://schemas.microsoft.com/office/drawing/2014/main" id="{7B514C36-298E-5A6C-2645-DBCCA39C82BF}"/>
              </a:ext>
            </a:extLst>
          </p:cNvPr>
          <p:cNvPicPr>
            <a:picLocks noChangeAspect="1"/>
          </p:cNvPicPr>
          <p:nvPr/>
        </p:nvPicPr>
        <p:blipFill>
          <a:blip r:embed="rId3"/>
          <a:stretch>
            <a:fillRect/>
          </a:stretch>
        </p:blipFill>
        <p:spPr>
          <a:xfrm>
            <a:off x="10894622" y="931075"/>
            <a:ext cx="646331" cy="5235274"/>
          </a:xfrm>
          <a:prstGeom prst="rect">
            <a:avLst/>
          </a:prstGeom>
        </p:spPr>
      </p:pic>
      <p:sp>
        <p:nvSpPr>
          <p:cNvPr id="14" name="TextBox 13">
            <a:extLst>
              <a:ext uri="{FF2B5EF4-FFF2-40B4-BE49-F238E27FC236}">
                <a16:creationId xmlns:a16="http://schemas.microsoft.com/office/drawing/2014/main" id="{3BAAAF01-DF22-2A0C-8A3E-9FD3353DC388}"/>
              </a:ext>
            </a:extLst>
          </p:cNvPr>
          <p:cNvSpPr txBox="1"/>
          <p:nvPr/>
        </p:nvSpPr>
        <p:spPr>
          <a:xfrm>
            <a:off x="7846097" y="2792401"/>
            <a:ext cx="2921255"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 Output:</a:t>
            </a:r>
          </a:p>
        </p:txBody>
      </p:sp>
      <p:sp>
        <p:nvSpPr>
          <p:cNvPr id="15" name="TextBox 14">
            <a:extLst>
              <a:ext uri="{FF2B5EF4-FFF2-40B4-BE49-F238E27FC236}">
                <a16:creationId xmlns:a16="http://schemas.microsoft.com/office/drawing/2014/main" id="{135FF833-9CB0-B203-0ED0-B650869DBA50}"/>
              </a:ext>
            </a:extLst>
          </p:cNvPr>
          <p:cNvSpPr txBox="1"/>
          <p:nvPr/>
        </p:nvSpPr>
        <p:spPr>
          <a:xfrm>
            <a:off x="7718828" y="1335714"/>
            <a:ext cx="2921255"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 No error!</a:t>
            </a:r>
          </a:p>
        </p:txBody>
      </p:sp>
    </p:spTree>
    <p:extLst>
      <p:ext uri="{BB962C8B-B14F-4D97-AF65-F5344CB8AC3E}">
        <p14:creationId xmlns:p14="http://schemas.microsoft.com/office/powerpoint/2010/main" val="321015669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70537"/>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 Answer the following:</a:t>
            </a:r>
          </a:p>
          <a:p>
            <a:pPr algn="just"/>
            <a:endParaRPr lang="en-US" sz="2400" dirty="0">
              <a:solidFill>
                <a:srgbClr val="03EDF9"/>
              </a:solidFill>
              <a:latin typeface="Tw Cen MT" panose="020B0602020104020603" pitchFamily="34" charset="0"/>
            </a:endParaRPr>
          </a:p>
          <a:p>
            <a:pPr marL="742950" indent="-742950" algn="just">
              <a:buAutoNum type="alphaLcParenBoth"/>
            </a:pPr>
            <a:r>
              <a:rPr lang="en-US" sz="4000" dirty="0">
                <a:solidFill>
                  <a:srgbClr val="03EDF9"/>
                </a:solidFill>
                <a:latin typeface="Tw Cen MT" panose="020B0602020104020603" pitchFamily="34" charset="0"/>
              </a:rPr>
              <a:t>An array is a collection of:</a:t>
            </a:r>
          </a:p>
          <a:p>
            <a:pPr algn="just"/>
            <a:r>
              <a:rPr lang="en-US" sz="4000" dirty="0">
                <a:solidFill>
                  <a:srgbClr val="03EDF9"/>
                </a:solidFill>
                <a:latin typeface="Tw Cen MT" panose="020B0602020104020603" pitchFamily="34" charset="0"/>
              </a:rPr>
              <a:t>1. Different data types scattered throughout memory 2. The same data type scattered throughout memory 3. The same data type placed next to each other in memory</a:t>
            </a:r>
          </a:p>
          <a:p>
            <a:pPr algn="just"/>
            <a:r>
              <a:rPr lang="en-US" sz="4000" dirty="0">
                <a:solidFill>
                  <a:srgbClr val="03EDF9"/>
                </a:solidFill>
                <a:latin typeface="Tw Cen MT" panose="020B0602020104020603" pitchFamily="34" charset="0"/>
              </a:rPr>
              <a:t>4. Different data types placed next to each other</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Q[C](a)</a:t>
            </a:r>
          </a:p>
        </p:txBody>
      </p:sp>
    </p:spTree>
    <p:extLst>
      <p:ext uri="{BB962C8B-B14F-4D97-AF65-F5344CB8AC3E}">
        <p14:creationId xmlns:p14="http://schemas.microsoft.com/office/powerpoint/2010/main" val="429205424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left)">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70537"/>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 Answer the following:</a:t>
            </a:r>
          </a:p>
          <a:p>
            <a:pPr algn="just"/>
            <a:endParaRPr lang="en-US" sz="2400" dirty="0">
              <a:solidFill>
                <a:srgbClr val="03EDF9"/>
              </a:solidFill>
              <a:latin typeface="Tw Cen MT" panose="020B0602020104020603" pitchFamily="34" charset="0"/>
            </a:endParaRPr>
          </a:p>
          <a:p>
            <a:pPr marL="742950" indent="-742950" algn="just">
              <a:buAutoNum type="alphaLcParenBoth"/>
            </a:pPr>
            <a:r>
              <a:rPr lang="en-US" sz="4000" dirty="0">
                <a:solidFill>
                  <a:srgbClr val="03EDF9"/>
                </a:solidFill>
                <a:latin typeface="Tw Cen MT" panose="020B0602020104020603" pitchFamily="34" charset="0"/>
              </a:rPr>
              <a:t>An array is a collection of:</a:t>
            </a:r>
          </a:p>
          <a:p>
            <a:pPr algn="just"/>
            <a:r>
              <a:rPr lang="en-US" sz="4000" dirty="0">
                <a:solidFill>
                  <a:srgbClr val="03EDF9"/>
                </a:solidFill>
                <a:latin typeface="Tw Cen MT" panose="020B0602020104020603" pitchFamily="34" charset="0"/>
              </a:rPr>
              <a:t>1. Different data types scattered throughout memory 2. The same data type scattered throughout memory </a:t>
            </a:r>
            <a:r>
              <a:rPr lang="en-US" sz="4000" dirty="0">
                <a:solidFill>
                  <a:srgbClr val="FF8C39"/>
                </a:solidFill>
                <a:latin typeface="Tw Cen MT" panose="020B0602020104020603" pitchFamily="34" charset="0"/>
              </a:rPr>
              <a:t>3. </a:t>
            </a:r>
            <a:r>
              <a:rPr lang="en-US" sz="4000" b="1" dirty="0">
                <a:solidFill>
                  <a:srgbClr val="FF8C39"/>
                </a:solidFill>
                <a:latin typeface="Tw Cen MT" panose="020B0602020104020603" pitchFamily="34" charset="0"/>
              </a:rPr>
              <a:t>The same data type placed next to each other in memory</a:t>
            </a:r>
          </a:p>
          <a:p>
            <a:pPr algn="just"/>
            <a:r>
              <a:rPr lang="en-US" sz="4000" dirty="0">
                <a:solidFill>
                  <a:srgbClr val="03EDF9"/>
                </a:solidFill>
                <a:latin typeface="Tw Cen MT" panose="020B0602020104020603" pitchFamily="34" charset="0"/>
              </a:rPr>
              <a:t>4. Different data types placed next to each other</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Q[C](a)</a:t>
            </a:r>
          </a:p>
        </p:txBody>
      </p:sp>
    </p:spTree>
    <p:extLst>
      <p:ext uri="{BB962C8B-B14F-4D97-AF65-F5344CB8AC3E}">
        <p14:creationId xmlns:p14="http://schemas.microsoft.com/office/powerpoint/2010/main" val="195485510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3539430"/>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 Answer the following:</a:t>
            </a:r>
          </a:p>
          <a:p>
            <a:pPr algn="just"/>
            <a:endParaRPr lang="en-US" sz="24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(b) Are the following array declarations correct?</a:t>
            </a:r>
          </a:p>
          <a:p>
            <a:pPr algn="just"/>
            <a:r>
              <a:rPr lang="en-US" sz="4000" dirty="0">
                <a:solidFill>
                  <a:srgbClr val="03EDF9"/>
                </a:solidFill>
                <a:latin typeface="Tw Cen MT" panose="020B0602020104020603" pitchFamily="34" charset="0"/>
              </a:rPr>
              <a:t>int a[25]; </a:t>
            </a:r>
          </a:p>
          <a:p>
            <a:pPr algn="just"/>
            <a:r>
              <a:rPr lang="en-US" sz="4000" dirty="0">
                <a:solidFill>
                  <a:srgbClr val="03EDF9"/>
                </a:solidFill>
                <a:latin typeface="Tw Cen MT" panose="020B0602020104020603" pitchFamily="34" charset="0"/>
              </a:rPr>
              <a:t>int size = 10, b[size];</a:t>
            </a:r>
          </a:p>
          <a:p>
            <a:pPr algn="just"/>
            <a:r>
              <a:rPr lang="en-US" sz="4000" dirty="0">
                <a:solidFill>
                  <a:srgbClr val="03EDF9"/>
                </a:solidFill>
                <a:latin typeface="Tw Cen MT" panose="020B0602020104020603" pitchFamily="34" charset="0"/>
              </a:rPr>
              <a:t>int c = {0,1,2};</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86867" y="1445902"/>
            <a:ext cx="3319868"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Q[C](b)</a:t>
            </a:r>
          </a:p>
        </p:txBody>
      </p:sp>
    </p:spTree>
    <p:extLst>
      <p:ext uri="{BB962C8B-B14F-4D97-AF65-F5344CB8AC3E}">
        <p14:creationId xmlns:p14="http://schemas.microsoft.com/office/powerpoint/2010/main" val="221229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3539430"/>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 Answer the following:</a:t>
            </a:r>
          </a:p>
          <a:p>
            <a:pPr algn="just"/>
            <a:endParaRPr lang="en-US" sz="24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(b) Are the following array declarations correct?</a:t>
            </a:r>
          </a:p>
          <a:p>
            <a:pPr algn="just"/>
            <a:r>
              <a:rPr lang="en-US" sz="4000" b="1" dirty="0">
                <a:solidFill>
                  <a:srgbClr val="FF8C39"/>
                </a:solidFill>
                <a:latin typeface="Tw Cen MT" panose="020B0602020104020603" pitchFamily="34" charset="0"/>
              </a:rPr>
              <a:t>int a[25];   ✅</a:t>
            </a:r>
          </a:p>
          <a:p>
            <a:pPr algn="just"/>
            <a:r>
              <a:rPr lang="en-US" sz="4000" b="1" dirty="0">
                <a:solidFill>
                  <a:srgbClr val="FF8C39"/>
                </a:solidFill>
                <a:latin typeface="Tw Cen MT" panose="020B0602020104020603" pitchFamily="34" charset="0"/>
              </a:rPr>
              <a:t>int size = 10, b[size];   ✅</a:t>
            </a:r>
          </a:p>
          <a:p>
            <a:pPr algn="just"/>
            <a:r>
              <a:rPr lang="en-US" sz="4000" dirty="0">
                <a:solidFill>
                  <a:srgbClr val="03EDF9"/>
                </a:solidFill>
                <a:latin typeface="Tw Cen MT" panose="020B0602020104020603" pitchFamily="34" charset="0"/>
              </a:rPr>
              <a:t>int c = {0,1,2};</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Q[C](b)</a:t>
            </a:r>
          </a:p>
        </p:txBody>
      </p:sp>
    </p:spTree>
    <p:extLst>
      <p:ext uri="{BB962C8B-B14F-4D97-AF65-F5344CB8AC3E}">
        <p14:creationId xmlns:p14="http://schemas.microsoft.com/office/powerpoint/2010/main" val="193839322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70537"/>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 Answer the following:</a:t>
            </a:r>
          </a:p>
          <a:p>
            <a:pPr algn="just"/>
            <a:endParaRPr lang="en-US" sz="24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(b) Are the following array declarations correct?</a:t>
            </a:r>
          </a:p>
          <a:p>
            <a:pPr algn="just"/>
            <a:r>
              <a:rPr lang="en-US" sz="4000" b="1" dirty="0">
                <a:solidFill>
                  <a:srgbClr val="FF8C39"/>
                </a:solidFill>
                <a:latin typeface="Tw Cen MT" panose="020B0602020104020603" pitchFamily="34" charset="0"/>
              </a:rPr>
              <a:t>int a[25];   ✅</a:t>
            </a:r>
          </a:p>
          <a:p>
            <a:pPr algn="just"/>
            <a:r>
              <a:rPr lang="en-US" sz="4000" b="1" dirty="0">
                <a:solidFill>
                  <a:srgbClr val="FF8C39"/>
                </a:solidFill>
                <a:latin typeface="Tw Cen MT" panose="020B0602020104020603" pitchFamily="34" charset="0"/>
              </a:rPr>
              <a:t>int size = 10, b[size];   ✅</a:t>
            </a:r>
          </a:p>
          <a:p>
            <a:pPr algn="just"/>
            <a:r>
              <a:rPr lang="en-US" sz="4000" dirty="0">
                <a:solidFill>
                  <a:srgbClr val="03EDF9"/>
                </a:solidFill>
                <a:latin typeface="Tw Cen MT" panose="020B0602020104020603" pitchFamily="34" charset="0"/>
              </a:rPr>
              <a:t>int c = {0,1,2};</a:t>
            </a:r>
          </a:p>
          <a:p>
            <a:pPr algn="just"/>
            <a:endParaRPr lang="en-US" sz="4000" dirty="0">
              <a:solidFill>
                <a:srgbClr val="03EDF9"/>
              </a:solidFill>
              <a:latin typeface="Tw Cen MT" panose="020B0602020104020603" pitchFamily="34" charset="0"/>
            </a:endParaRPr>
          </a:p>
          <a:p>
            <a:pPr algn="just"/>
            <a:r>
              <a:rPr lang="en-US" sz="4000" b="1" dirty="0">
                <a:solidFill>
                  <a:srgbClr val="FF8C39"/>
                </a:solidFill>
                <a:latin typeface="Tw Cen MT" panose="020B0602020104020603" pitchFamily="34" charset="0"/>
              </a:rPr>
              <a:t>int c[ ] = {0,1,2};   ✅</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Q[C](b)</a:t>
            </a:r>
          </a:p>
        </p:txBody>
      </p:sp>
    </p:spTree>
    <p:extLst>
      <p:ext uri="{BB962C8B-B14F-4D97-AF65-F5344CB8AC3E}">
        <p14:creationId xmlns:p14="http://schemas.microsoft.com/office/powerpoint/2010/main" val="426967942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2923877"/>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 Answer the following:</a:t>
            </a:r>
          </a:p>
          <a:p>
            <a:pPr algn="just"/>
            <a:endParaRPr lang="en-US" sz="24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(c) Which element of the array does this expression reference?</a:t>
            </a:r>
          </a:p>
          <a:p>
            <a:pPr algn="just"/>
            <a:r>
              <a:rPr lang="en-US" sz="4000" dirty="0">
                <a:solidFill>
                  <a:srgbClr val="03EDF9"/>
                </a:solidFill>
                <a:latin typeface="Tw Cen MT" panose="020B0602020104020603" pitchFamily="34" charset="0"/>
              </a:rPr>
              <a:t>num[4]</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86867" y="1445902"/>
            <a:ext cx="3319868"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Q[C](c)</a:t>
            </a:r>
          </a:p>
        </p:txBody>
      </p:sp>
    </p:spTree>
    <p:extLst>
      <p:ext uri="{BB962C8B-B14F-4D97-AF65-F5344CB8AC3E}">
        <p14:creationId xmlns:p14="http://schemas.microsoft.com/office/powerpoint/2010/main" val="393589907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70537"/>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 Answer the following:</a:t>
            </a:r>
          </a:p>
          <a:p>
            <a:pPr algn="just"/>
            <a:endParaRPr lang="en-US" sz="24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(c) Which element of the array does this expression reference?</a:t>
            </a:r>
          </a:p>
          <a:p>
            <a:pPr algn="just"/>
            <a:r>
              <a:rPr lang="en-US" sz="4000" dirty="0">
                <a:solidFill>
                  <a:srgbClr val="03EDF9"/>
                </a:solidFill>
                <a:latin typeface="Tw Cen MT" panose="020B0602020104020603" pitchFamily="34" charset="0"/>
              </a:rPr>
              <a:t>num[4]</a:t>
            </a:r>
          </a:p>
          <a:p>
            <a:pPr algn="just"/>
            <a:endParaRPr lang="en-US" sz="4000" dirty="0">
              <a:solidFill>
                <a:srgbClr val="03EDF9"/>
              </a:solidFill>
              <a:latin typeface="Tw Cen MT" panose="020B0602020104020603" pitchFamily="34" charset="0"/>
            </a:endParaRPr>
          </a:p>
          <a:p>
            <a:pPr algn="just"/>
            <a:r>
              <a:rPr lang="en-US" sz="4000" b="1" dirty="0">
                <a:solidFill>
                  <a:srgbClr val="FF8C39"/>
                </a:solidFill>
                <a:latin typeface="Tw Cen MT" panose="020B0602020104020603" pitchFamily="34" charset="0"/>
              </a:rPr>
              <a:t>Ans: num[4] it refers to the fifth element of the array. C arrays have zero based indexing.</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15098" y="1374132"/>
            <a:ext cx="3176329"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Q[C](c)</a:t>
            </a:r>
          </a:p>
        </p:txBody>
      </p:sp>
    </p:spTree>
    <p:extLst>
      <p:ext uri="{BB962C8B-B14F-4D97-AF65-F5344CB8AC3E}">
        <p14:creationId xmlns:p14="http://schemas.microsoft.com/office/powerpoint/2010/main" val="39901727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632311"/>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 Answer the following:</a:t>
            </a:r>
            <a:endParaRPr lang="en-US" sz="24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(d) What is the difference between the 5's in these two expressions? (Select the correct answer)</a:t>
            </a:r>
          </a:p>
          <a:p>
            <a:pPr algn="just"/>
            <a:r>
              <a:rPr lang="en-US" sz="4000" dirty="0">
                <a:solidFill>
                  <a:srgbClr val="03EDF9"/>
                </a:solidFill>
                <a:latin typeface="Tw Cen MT" panose="020B0602020104020603" pitchFamily="34" charset="0"/>
              </a:rPr>
              <a:t>int num[5];</a:t>
            </a:r>
          </a:p>
          <a:p>
            <a:pPr algn="just"/>
            <a:r>
              <a:rPr lang="en-US" sz="4000" dirty="0">
                <a:solidFill>
                  <a:srgbClr val="03EDF9"/>
                </a:solidFill>
                <a:latin typeface="Tw Cen MT" panose="020B0602020104020603" pitchFamily="34" charset="0"/>
              </a:rPr>
              <a:t>num[5] = 11;</a:t>
            </a:r>
          </a:p>
          <a:p>
            <a:pPr algn="just"/>
            <a:r>
              <a:rPr lang="en-US" sz="4000" dirty="0">
                <a:solidFill>
                  <a:srgbClr val="03EDF9"/>
                </a:solidFill>
                <a:latin typeface="Tw Cen MT" panose="020B0602020104020603" pitchFamily="34" charset="0"/>
              </a:rPr>
              <a:t>1. First is particular element, second is type and here!</a:t>
            </a:r>
          </a:p>
          <a:p>
            <a:pPr algn="just"/>
            <a:r>
              <a:rPr lang="en-US" sz="4000" dirty="0">
                <a:solidFill>
                  <a:srgbClr val="03EDF9"/>
                </a:solidFill>
                <a:latin typeface="Tw Cen MT" panose="020B0602020104020603" pitchFamily="34" charset="0"/>
              </a:rPr>
              <a:t>2. First is array size, second is particular element</a:t>
            </a:r>
          </a:p>
          <a:p>
            <a:pPr algn="just"/>
            <a:r>
              <a:rPr lang="en-US" sz="4000" dirty="0">
                <a:solidFill>
                  <a:srgbClr val="03EDF9"/>
                </a:solidFill>
                <a:latin typeface="Tw Cen MT" panose="020B0602020104020603" pitchFamily="34" charset="0"/>
              </a:rPr>
              <a:t>3. First is particular element, second is array size</a:t>
            </a:r>
          </a:p>
          <a:p>
            <a:pPr algn="just"/>
            <a:r>
              <a:rPr lang="en-US" sz="4000" dirty="0">
                <a:solidFill>
                  <a:srgbClr val="03EDF9"/>
                </a:solidFill>
                <a:latin typeface="Tw Cen MT" panose="020B0602020104020603" pitchFamily="34" charset="0"/>
              </a:rPr>
              <a:t>4. Both specify array size</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Q[C](d)</a:t>
            </a:r>
          </a:p>
        </p:txBody>
      </p:sp>
    </p:spTree>
    <p:extLst>
      <p:ext uri="{BB962C8B-B14F-4D97-AF65-F5344CB8AC3E}">
        <p14:creationId xmlns:p14="http://schemas.microsoft.com/office/powerpoint/2010/main" val="89786354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5" name="TextBox 4">
            <a:extLst>
              <a:ext uri="{FF2B5EF4-FFF2-40B4-BE49-F238E27FC236}">
                <a16:creationId xmlns:a16="http://schemas.microsoft.com/office/drawing/2014/main" id="{6E06FDFF-C005-A394-9F76-D740E43F674A}"/>
              </a:ext>
            </a:extLst>
          </p:cNvPr>
          <p:cNvSpPr txBox="1"/>
          <p:nvPr/>
        </p:nvSpPr>
        <p:spPr>
          <a:xfrm rot="16200000">
            <a:off x="-968511" y="1023258"/>
            <a:ext cx="2474581"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Q[A]</a:t>
            </a: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1323439"/>
          </a:xfrm>
          <a:prstGeom prst="rect">
            <a:avLst/>
          </a:prstGeom>
          <a:noFill/>
        </p:spPr>
        <p:txBody>
          <a:bodyPr wrap="square" rtlCol="0">
            <a:spAutoFit/>
          </a:bodyPr>
          <a:lstStyle/>
          <a:p>
            <a:r>
              <a:rPr lang="en-US" sz="4000" dirty="0">
                <a:solidFill>
                  <a:srgbClr val="03EDF9"/>
                </a:solidFill>
                <a:latin typeface="Tw Cen MT" panose="020B0602020104020603" pitchFamily="34" charset="0"/>
              </a:rPr>
              <a:t>Q[A] What will be the output of the following programs:</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29" name="Rectangle 28">
            <a:extLst>
              <a:ext uri="{FF2B5EF4-FFF2-40B4-BE49-F238E27FC236}">
                <a16:creationId xmlns:a16="http://schemas.microsoft.com/office/drawing/2014/main" id="{F5D9BCEE-A4AE-08E2-0E0F-8078FD9F2CD4}"/>
              </a:ext>
            </a:extLst>
          </p:cNvPr>
          <p:cNvSpPr/>
          <p:nvPr/>
        </p:nvSpPr>
        <p:spPr>
          <a:xfrm>
            <a:off x="-12981051" y="1191"/>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30" name="TextBox 29">
            <a:extLst>
              <a:ext uri="{FF2B5EF4-FFF2-40B4-BE49-F238E27FC236}">
                <a16:creationId xmlns:a16="http://schemas.microsoft.com/office/drawing/2014/main" id="{07D01B1F-EA0A-256C-9D26-37A3D1BAD980}"/>
              </a:ext>
            </a:extLst>
          </p:cNvPr>
          <p:cNvSpPr txBox="1"/>
          <p:nvPr/>
        </p:nvSpPr>
        <p:spPr>
          <a:xfrm rot="16200000">
            <a:off x="-2082022" y="3204126"/>
            <a:ext cx="2549948" cy="646331"/>
          </a:xfrm>
          <a:prstGeom prst="rect">
            <a:avLst/>
          </a:prstGeom>
          <a:noFill/>
          <a:ln>
            <a:noFill/>
          </a:ln>
        </p:spPr>
        <p:txBody>
          <a:bodyPr wrap="square" rtlCol="0">
            <a:spAutoFit/>
          </a:bodyPr>
          <a:lstStyle/>
          <a:p>
            <a:pPr algn="ctr"/>
            <a:r>
              <a:rPr lang="en-US" sz="3600" b="1" dirty="0">
                <a:solidFill>
                  <a:srgbClr val="848BBD"/>
                </a:solidFill>
                <a:latin typeface="Tw Cen MT" panose="020B0602020104020603" pitchFamily="34" charset="0"/>
              </a:rPr>
              <a:t>CH 13 Q[B]</a:t>
            </a:r>
          </a:p>
        </p:txBody>
      </p:sp>
      <p:sp>
        <p:nvSpPr>
          <p:cNvPr id="31" name="Rectangle 30">
            <a:extLst>
              <a:ext uri="{FF2B5EF4-FFF2-40B4-BE49-F238E27FC236}">
                <a16:creationId xmlns:a16="http://schemas.microsoft.com/office/drawing/2014/main" id="{50E2E8BF-93B9-1003-E4CD-6A577A5B5D1A}"/>
              </a:ext>
            </a:extLst>
          </p:cNvPr>
          <p:cNvSpPr/>
          <p:nvPr/>
        </p:nvSpPr>
        <p:spPr>
          <a:xfrm>
            <a:off x="-13751912"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32" name="TextBox 31">
            <a:extLst>
              <a:ext uri="{FF2B5EF4-FFF2-40B4-BE49-F238E27FC236}">
                <a16:creationId xmlns:a16="http://schemas.microsoft.com/office/drawing/2014/main" id="{C7DCF921-804C-5A3B-975C-EDE7D689CB84}"/>
              </a:ext>
            </a:extLst>
          </p:cNvPr>
          <p:cNvSpPr txBox="1"/>
          <p:nvPr/>
        </p:nvSpPr>
        <p:spPr>
          <a:xfrm rot="16200000">
            <a:off x="-2841705" y="3204125"/>
            <a:ext cx="2549952" cy="646331"/>
          </a:xfrm>
          <a:prstGeom prst="rect">
            <a:avLst/>
          </a:prstGeom>
          <a:noFill/>
          <a:ln>
            <a:noFill/>
          </a:ln>
        </p:spPr>
        <p:txBody>
          <a:bodyPr wrap="square" rtlCol="0">
            <a:spAutoFit/>
          </a:bodyPr>
          <a:lstStyle/>
          <a:p>
            <a:pPr algn="ctr"/>
            <a:r>
              <a:rPr lang="en-US" sz="3600" b="1" dirty="0">
                <a:solidFill>
                  <a:srgbClr val="848BBD"/>
                </a:solidFill>
                <a:latin typeface="Tw Cen MT" panose="020B0602020104020603" pitchFamily="34" charset="0"/>
              </a:rPr>
              <a:t>CH 13 Q[C]</a:t>
            </a:r>
          </a:p>
        </p:txBody>
      </p:sp>
      <p:sp>
        <p:nvSpPr>
          <p:cNvPr id="6" name="TextBox 5">
            <a:extLst>
              <a:ext uri="{FF2B5EF4-FFF2-40B4-BE49-F238E27FC236}">
                <a16:creationId xmlns:a16="http://schemas.microsoft.com/office/drawing/2014/main" id="{0232925A-5065-8C13-F989-C54FFD874D8A}"/>
              </a:ext>
            </a:extLst>
          </p:cNvPr>
          <p:cNvSpPr txBox="1"/>
          <p:nvPr/>
        </p:nvSpPr>
        <p:spPr>
          <a:xfrm>
            <a:off x="945514" y="2100618"/>
            <a:ext cx="4949905" cy="4093428"/>
          </a:xfrm>
          <a:prstGeom prst="rect">
            <a:avLst/>
          </a:prstGeom>
          <a:solidFill>
            <a:srgbClr val="262335"/>
          </a:solidFill>
        </p:spPr>
        <p:txBody>
          <a:bodyPr wrap="square">
            <a:spAutoFit/>
          </a:bodyPr>
          <a:lstStyle/>
          <a:p>
            <a:r>
              <a:rPr lang="pt-BR" sz="2000" dirty="0">
                <a:solidFill>
                  <a:srgbClr val="72F1B8"/>
                </a:solidFill>
                <a:latin typeface="Consolas" panose="020B0609020204030204" pitchFamily="49" charset="0"/>
              </a:rPr>
              <a:t>#include</a:t>
            </a:r>
            <a:r>
              <a:rPr lang="pt-BR" sz="2000" dirty="0">
                <a:solidFill>
                  <a:srgbClr val="BBBBBB"/>
                </a:solidFill>
                <a:latin typeface="Consolas" panose="020B0609020204030204" pitchFamily="49" charset="0"/>
              </a:rPr>
              <a:t> </a:t>
            </a:r>
            <a:r>
              <a:rPr lang="pt-BR" sz="2000" dirty="0">
                <a:solidFill>
                  <a:srgbClr val="FF8B39"/>
                </a:solidFill>
                <a:latin typeface="Consolas" panose="020B0609020204030204" pitchFamily="49" charset="0"/>
              </a:rPr>
              <a:t>&lt;stdio.h&gt;</a:t>
            </a:r>
            <a:endParaRPr lang="pt-BR" sz="2000" dirty="0">
              <a:solidFill>
                <a:srgbClr val="BBBBBB"/>
              </a:solidFill>
              <a:latin typeface="Consolas" panose="020B0609020204030204" pitchFamily="49" charset="0"/>
            </a:endParaRPr>
          </a:p>
          <a:p>
            <a:r>
              <a:rPr lang="pt-BR" sz="2000" dirty="0">
                <a:solidFill>
                  <a:srgbClr val="FEDE5D"/>
                </a:solidFill>
                <a:latin typeface="Consolas" panose="020B0609020204030204" pitchFamily="49" charset="0"/>
              </a:rPr>
              <a:t>int</a:t>
            </a:r>
            <a:r>
              <a:rPr lang="pt-BR" sz="2000" dirty="0">
                <a:solidFill>
                  <a:srgbClr val="BBBBBB"/>
                </a:solidFill>
                <a:latin typeface="Consolas" panose="020B0609020204030204" pitchFamily="49" charset="0"/>
              </a:rPr>
              <a:t> </a:t>
            </a:r>
            <a:r>
              <a:rPr lang="pt-BR" sz="2000" dirty="0">
                <a:solidFill>
                  <a:srgbClr val="36F9F6"/>
                </a:solidFill>
                <a:latin typeface="Consolas" panose="020B0609020204030204" pitchFamily="49" charset="0"/>
              </a:rPr>
              <a:t>main</a:t>
            </a:r>
            <a:r>
              <a:rPr lang="pt-BR" sz="2000" dirty="0">
                <a:solidFill>
                  <a:srgbClr val="BBBBBB"/>
                </a:solidFill>
                <a:latin typeface="Consolas" panose="020B0609020204030204" pitchFamily="49" charset="0"/>
              </a:rPr>
              <a:t>()</a:t>
            </a:r>
          </a:p>
          <a:p>
            <a:r>
              <a:rPr lang="pt-BR" sz="2000" dirty="0">
                <a:solidFill>
                  <a:srgbClr val="BBBBBB"/>
                </a:solidFill>
                <a:latin typeface="Consolas" panose="020B0609020204030204" pitchFamily="49" charset="0"/>
              </a:rPr>
              <a:t>{</a:t>
            </a:r>
          </a:p>
          <a:p>
            <a:r>
              <a:rPr lang="pt-BR" sz="2000" dirty="0">
                <a:solidFill>
                  <a:srgbClr val="BBBBBB"/>
                </a:solidFill>
                <a:latin typeface="Consolas" panose="020B0609020204030204" pitchFamily="49" charset="0"/>
              </a:rPr>
              <a:t>    </a:t>
            </a:r>
            <a:r>
              <a:rPr lang="pt-BR" sz="2000" dirty="0">
                <a:solidFill>
                  <a:srgbClr val="FEDE5D"/>
                </a:solidFill>
                <a:latin typeface="Consolas" panose="020B0609020204030204" pitchFamily="49" charset="0"/>
              </a:rPr>
              <a:t>int</a:t>
            </a:r>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num</a:t>
            </a:r>
            <a:r>
              <a:rPr lang="pt-BR" sz="2000" dirty="0">
                <a:solidFill>
                  <a:srgbClr val="BBBBBB"/>
                </a:solidFill>
                <a:latin typeface="Consolas" panose="020B0609020204030204" pitchFamily="49" charset="0"/>
              </a:rPr>
              <a:t>[</a:t>
            </a:r>
            <a:r>
              <a:rPr lang="pt-BR" sz="2000" dirty="0">
                <a:solidFill>
                  <a:srgbClr val="F97E72"/>
                </a:solidFill>
                <a:latin typeface="Consolas" panose="020B0609020204030204" pitchFamily="49" charset="0"/>
              </a:rPr>
              <a:t>26</a:t>
            </a:r>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temp</a:t>
            </a:r>
            <a:r>
              <a:rPr lang="pt-BR" sz="2000" dirty="0">
                <a:solidFill>
                  <a:srgbClr val="BBBBBB"/>
                </a:solidFill>
                <a:latin typeface="Consolas" panose="020B0609020204030204" pitchFamily="49" charset="0"/>
              </a:rPr>
              <a:t>;</a:t>
            </a:r>
          </a:p>
          <a:p>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num</a:t>
            </a:r>
            <a:r>
              <a:rPr lang="pt-BR" sz="2000" dirty="0">
                <a:solidFill>
                  <a:srgbClr val="BBBBBB"/>
                </a:solidFill>
                <a:latin typeface="Consolas" panose="020B0609020204030204" pitchFamily="49" charset="0"/>
              </a:rPr>
              <a:t>[</a:t>
            </a:r>
            <a:r>
              <a:rPr lang="pt-BR" sz="2000" dirty="0">
                <a:solidFill>
                  <a:srgbClr val="F97E72"/>
                </a:solidFill>
                <a:latin typeface="Consolas" panose="020B0609020204030204" pitchFamily="49" charset="0"/>
              </a:rPr>
              <a:t>0</a:t>
            </a:r>
            <a:r>
              <a:rPr lang="pt-BR" sz="2000" dirty="0">
                <a:solidFill>
                  <a:srgbClr val="BBBBBB"/>
                </a:solidFill>
                <a:latin typeface="Consolas" panose="020B0609020204030204" pitchFamily="49" charset="0"/>
              </a:rPr>
              <a:t>] </a:t>
            </a:r>
            <a:r>
              <a:rPr lang="pt-BR" sz="2000" dirty="0">
                <a:solidFill>
                  <a:srgbClr val="FFFFFF"/>
                </a:solidFill>
                <a:latin typeface="Consolas" panose="020B0609020204030204" pitchFamily="49" charset="0"/>
              </a:rPr>
              <a:t>=</a:t>
            </a:r>
            <a:r>
              <a:rPr lang="pt-BR" sz="2000" dirty="0">
                <a:solidFill>
                  <a:srgbClr val="BBBBBB"/>
                </a:solidFill>
                <a:latin typeface="Consolas" panose="020B0609020204030204" pitchFamily="49" charset="0"/>
              </a:rPr>
              <a:t> </a:t>
            </a:r>
            <a:r>
              <a:rPr lang="pt-BR" sz="2000" dirty="0">
                <a:solidFill>
                  <a:srgbClr val="F97E72"/>
                </a:solidFill>
                <a:latin typeface="Consolas" panose="020B0609020204030204" pitchFamily="49" charset="0"/>
              </a:rPr>
              <a:t>100</a:t>
            </a:r>
            <a:r>
              <a:rPr lang="pt-BR" sz="2000" dirty="0">
                <a:solidFill>
                  <a:srgbClr val="BBBBBB"/>
                </a:solidFill>
                <a:latin typeface="Consolas" panose="020B0609020204030204" pitchFamily="49" charset="0"/>
              </a:rPr>
              <a:t>; </a:t>
            </a:r>
          </a:p>
          <a:p>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num</a:t>
            </a:r>
            <a:r>
              <a:rPr lang="pt-BR" sz="2000" dirty="0">
                <a:solidFill>
                  <a:srgbClr val="BBBBBB"/>
                </a:solidFill>
                <a:latin typeface="Consolas" panose="020B0609020204030204" pitchFamily="49" charset="0"/>
              </a:rPr>
              <a:t>[</a:t>
            </a:r>
            <a:r>
              <a:rPr lang="pt-BR" sz="2000" dirty="0">
                <a:solidFill>
                  <a:srgbClr val="F97E72"/>
                </a:solidFill>
                <a:latin typeface="Consolas" panose="020B0609020204030204" pitchFamily="49" charset="0"/>
              </a:rPr>
              <a:t>25</a:t>
            </a:r>
            <a:r>
              <a:rPr lang="pt-BR" sz="2000" dirty="0">
                <a:solidFill>
                  <a:srgbClr val="BBBBBB"/>
                </a:solidFill>
                <a:latin typeface="Consolas" panose="020B0609020204030204" pitchFamily="49" charset="0"/>
              </a:rPr>
              <a:t>] </a:t>
            </a:r>
            <a:r>
              <a:rPr lang="pt-BR" sz="2000" dirty="0">
                <a:solidFill>
                  <a:srgbClr val="FFFFFF"/>
                </a:solidFill>
                <a:latin typeface="Consolas" panose="020B0609020204030204" pitchFamily="49" charset="0"/>
              </a:rPr>
              <a:t>=</a:t>
            </a:r>
            <a:r>
              <a:rPr lang="pt-BR" sz="2000" dirty="0">
                <a:solidFill>
                  <a:srgbClr val="BBBBBB"/>
                </a:solidFill>
                <a:latin typeface="Consolas" panose="020B0609020204030204" pitchFamily="49" charset="0"/>
              </a:rPr>
              <a:t> </a:t>
            </a:r>
            <a:r>
              <a:rPr lang="pt-BR" sz="2000" dirty="0">
                <a:solidFill>
                  <a:srgbClr val="F97E72"/>
                </a:solidFill>
                <a:latin typeface="Consolas" panose="020B0609020204030204" pitchFamily="49" charset="0"/>
              </a:rPr>
              <a:t>200</a:t>
            </a:r>
            <a:r>
              <a:rPr lang="pt-BR" sz="2000" dirty="0">
                <a:solidFill>
                  <a:srgbClr val="BBBBBB"/>
                </a:solidFill>
                <a:latin typeface="Consolas" panose="020B0609020204030204" pitchFamily="49" charset="0"/>
              </a:rPr>
              <a:t>;</a:t>
            </a:r>
          </a:p>
          <a:p>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temp</a:t>
            </a:r>
            <a:r>
              <a:rPr lang="pt-BR" sz="2000" dirty="0">
                <a:solidFill>
                  <a:srgbClr val="BBBBBB"/>
                </a:solidFill>
                <a:latin typeface="Consolas" panose="020B0609020204030204" pitchFamily="49" charset="0"/>
              </a:rPr>
              <a:t> </a:t>
            </a:r>
            <a:r>
              <a:rPr lang="pt-BR" sz="2000" dirty="0">
                <a:solidFill>
                  <a:srgbClr val="FFFFFF"/>
                </a:solidFill>
                <a:latin typeface="Consolas" panose="020B0609020204030204" pitchFamily="49" charset="0"/>
              </a:rPr>
              <a:t>=</a:t>
            </a:r>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num</a:t>
            </a:r>
            <a:r>
              <a:rPr lang="pt-BR" sz="2000" dirty="0">
                <a:solidFill>
                  <a:srgbClr val="BBBBBB"/>
                </a:solidFill>
                <a:latin typeface="Consolas" panose="020B0609020204030204" pitchFamily="49" charset="0"/>
              </a:rPr>
              <a:t>[</a:t>
            </a:r>
            <a:r>
              <a:rPr lang="pt-BR" sz="2000" dirty="0">
                <a:solidFill>
                  <a:srgbClr val="F97E72"/>
                </a:solidFill>
                <a:latin typeface="Consolas" panose="020B0609020204030204" pitchFamily="49" charset="0"/>
              </a:rPr>
              <a:t>25</a:t>
            </a:r>
            <a:r>
              <a:rPr lang="pt-BR" sz="2000" dirty="0">
                <a:solidFill>
                  <a:srgbClr val="BBBBBB"/>
                </a:solidFill>
                <a:latin typeface="Consolas" panose="020B0609020204030204" pitchFamily="49" charset="0"/>
              </a:rPr>
              <a:t>]; </a:t>
            </a:r>
          </a:p>
          <a:p>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num</a:t>
            </a:r>
            <a:r>
              <a:rPr lang="pt-BR" sz="2000" dirty="0">
                <a:solidFill>
                  <a:srgbClr val="BBBBBB"/>
                </a:solidFill>
                <a:latin typeface="Consolas" panose="020B0609020204030204" pitchFamily="49" charset="0"/>
              </a:rPr>
              <a:t>[</a:t>
            </a:r>
            <a:r>
              <a:rPr lang="pt-BR" sz="2000" dirty="0">
                <a:solidFill>
                  <a:srgbClr val="F97E72"/>
                </a:solidFill>
                <a:latin typeface="Consolas" panose="020B0609020204030204" pitchFamily="49" charset="0"/>
              </a:rPr>
              <a:t>25</a:t>
            </a:r>
            <a:r>
              <a:rPr lang="pt-BR" sz="2000" dirty="0">
                <a:solidFill>
                  <a:srgbClr val="BBBBBB"/>
                </a:solidFill>
                <a:latin typeface="Consolas" panose="020B0609020204030204" pitchFamily="49" charset="0"/>
              </a:rPr>
              <a:t>] </a:t>
            </a:r>
            <a:r>
              <a:rPr lang="pt-BR" sz="2000" dirty="0">
                <a:solidFill>
                  <a:srgbClr val="FFFFFF"/>
                </a:solidFill>
                <a:latin typeface="Consolas" panose="020B0609020204030204" pitchFamily="49" charset="0"/>
              </a:rPr>
              <a:t>=</a:t>
            </a:r>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num</a:t>
            </a:r>
            <a:r>
              <a:rPr lang="pt-BR" sz="2000" dirty="0">
                <a:solidFill>
                  <a:srgbClr val="BBBBBB"/>
                </a:solidFill>
                <a:latin typeface="Consolas" panose="020B0609020204030204" pitchFamily="49" charset="0"/>
              </a:rPr>
              <a:t>[</a:t>
            </a:r>
            <a:r>
              <a:rPr lang="pt-BR" sz="2000" dirty="0">
                <a:solidFill>
                  <a:srgbClr val="F97E72"/>
                </a:solidFill>
                <a:latin typeface="Consolas" panose="020B0609020204030204" pitchFamily="49" charset="0"/>
              </a:rPr>
              <a:t>0</a:t>
            </a:r>
            <a:r>
              <a:rPr lang="pt-BR" sz="2000" dirty="0">
                <a:solidFill>
                  <a:srgbClr val="BBBBBB"/>
                </a:solidFill>
                <a:latin typeface="Consolas" panose="020B0609020204030204" pitchFamily="49" charset="0"/>
              </a:rPr>
              <a:t>];</a:t>
            </a:r>
          </a:p>
          <a:p>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num</a:t>
            </a:r>
            <a:r>
              <a:rPr lang="pt-BR" sz="2000" dirty="0">
                <a:solidFill>
                  <a:srgbClr val="BBBBBB"/>
                </a:solidFill>
                <a:latin typeface="Consolas" panose="020B0609020204030204" pitchFamily="49" charset="0"/>
              </a:rPr>
              <a:t>[</a:t>
            </a:r>
            <a:r>
              <a:rPr lang="pt-BR" sz="2000" dirty="0">
                <a:solidFill>
                  <a:srgbClr val="F97E72"/>
                </a:solidFill>
                <a:latin typeface="Consolas" panose="020B0609020204030204" pitchFamily="49" charset="0"/>
              </a:rPr>
              <a:t>0</a:t>
            </a:r>
            <a:r>
              <a:rPr lang="pt-BR" sz="2000" dirty="0">
                <a:solidFill>
                  <a:srgbClr val="BBBBBB"/>
                </a:solidFill>
                <a:latin typeface="Consolas" panose="020B0609020204030204" pitchFamily="49" charset="0"/>
              </a:rPr>
              <a:t>] </a:t>
            </a:r>
            <a:r>
              <a:rPr lang="pt-BR" sz="2000" dirty="0">
                <a:solidFill>
                  <a:srgbClr val="FFFFFF"/>
                </a:solidFill>
                <a:latin typeface="Consolas" panose="020B0609020204030204" pitchFamily="49" charset="0"/>
              </a:rPr>
              <a:t>=</a:t>
            </a:r>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temp</a:t>
            </a:r>
            <a:r>
              <a:rPr lang="pt-BR" sz="2000" dirty="0">
                <a:solidFill>
                  <a:srgbClr val="BBBBBB"/>
                </a:solidFill>
                <a:latin typeface="Consolas" panose="020B0609020204030204" pitchFamily="49" charset="0"/>
              </a:rPr>
              <a:t>;</a:t>
            </a:r>
          </a:p>
          <a:p>
            <a:r>
              <a:rPr lang="pt-BR" sz="2000" dirty="0">
                <a:solidFill>
                  <a:srgbClr val="BBBBBB"/>
                </a:solidFill>
                <a:latin typeface="Consolas" panose="020B0609020204030204" pitchFamily="49" charset="0"/>
              </a:rPr>
              <a:t>    </a:t>
            </a:r>
            <a:r>
              <a:rPr lang="pt-BR" sz="2000" dirty="0">
                <a:solidFill>
                  <a:srgbClr val="36F9F6"/>
                </a:solidFill>
                <a:latin typeface="Consolas" panose="020B0609020204030204" pitchFamily="49" charset="0"/>
              </a:rPr>
              <a:t>printf</a:t>
            </a:r>
            <a:r>
              <a:rPr lang="pt-BR" sz="2000" dirty="0">
                <a:solidFill>
                  <a:srgbClr val="BBBBBB"/>
                </a:solidFill>
                <a:latin typeface="Consolas" panose="020B0609020204030204" pitchFamily="49" charset="0"/>
              </a:rPr>
              <a:t>(</a:t>
            </a:r>
            <a:r>
              <a:rPr lang="pt-BR" sz="2000" dirty="0">
                <a:solidFill>
                  <a:srgbClr val="FF8B39"/>
                </a:solidFill>
                <a:latin typeface="Consolas" panose="020B0609020204030204" pitchFamily="49" charset="0"/>
              </a:rPr>
              <a:t>"</a:t>
            </a:r>
            <a:r>
              <a:rPr lang="pt-BR" sz="2000" i="1" dirty="0">
                <a:solidFill>
                  <a:srgbClr val="72F1B8"/>
                </a:solidFill>
                <a:latin typeface="Consolas" panose="020B0609020204030204" pitchFamily="49" charset="0"/>
              </a:rPr>
              <a:t>%d</a:t>
            </a:r>
            <a:r>
              <a:rPr lang="pt-BR" sz="2000" dirty="0">
                <a:solidFill>
                  <a:srgbClr val="FF8B39"/>
                </a:solidFill>
                <a:latin typeface="Consolas" panose="020B0609020204030204" pitchFamily="49" charset="0"/>
              </a:rPr>
              <a:t> </a:t>
            </a:r>
            <a:r>
              <a:rPr lang="pt-BR" sz="2000" i="1" dirty="0">
                <a:solidFill>
                  <a:srgbClr val="72F1B8"/>
                </a:solidFill>
                <a:latin typeface="Consolas" panose="020B0609020204030204" pitchFamily="49" charset="0"/>
              </a:rPr>
              <a:t>%d</a:t>
            </a:r>
            <a:r>
              <a:rPr lang="pt-BR" sz="2000" dirty="0">
                <a:solidFill>
                  <a:srgbClr val="36F9F6"/>
                </a:solidFill>
                <a:latin typeface="Consolas" panose="020B0609020204030204" pitchFamily="49" charset="0"/>
              </a:rPr>
              <a:t>\n</a:t>
            </a:r>
            <a:r>
              <a:rPr lang="pt-BR" sz="2000" dirty="0">
                <a:solidFill>
                  <a:srgbClr val="FF8B39"/>
                </a:solidFill>
                <a:latin typeface="Consolas" panose="020B0609020204030204" pitchFamily="49" charset="0"/>
              </a:rPr>
              <a:t>"</a:t>
            </a:r>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num</a:t>
            </a:r>
            <a:r>
              <a:rPr lang="pt-BR" sz="2000" dirty="0">
                <a:solidFill>
                  <a:srgbClr val="BBBBBB"/>
                </a:solidFill>
                <a:latin typeface="Consolas" panose="020B0609020204030204" pitchFamily="49" charset="0"/>
              </a:rPr>
              <a:t>[</a:t>
            </a:r>
            <a:r>
              <a:rPr lang="pt-BR" sz="2000" dirty="0">
                <a:solidFill>
                  <a:srgbClr val="F97E72"/>
                </a:solidFill>
                <a:latin typeface="Consolas" panose="020B0609020204030204" pitchFamily="49" charset="0"/>
              </a:rPr>
              <a:t>0</a:t>
            </a:r>
            <a:r>
              <a:rPr lang="pt-BR" sz="2000" dirty="0">
                <a:solidFill>
                  <a:srgbClr val="BBBBBB"/>
                </a:solidFill>
                <a:latin typeface="Consolas" panose="020B0609020204030204" pitchFamily="49" charset="0"/>
              </a:rPr>
              <a:t>], </a:t>
            </a:r>
            <a:r>
              <a:rPr lang="pt-BR" sz="2000" dirty="0">
                <a:solidFill>
                  <a:srgbClr val="FF7EDB"/>
                </a:solidFill>
                <a:latin typeface="Consolas" panose="020B0609020204030204" pitchFamily="49" charset="0"/>
              </a:rPr>
              <a:t>num</a:t>
            </a:r>
            <a:r>
              <a:rPr lang="pt-BR" sz="2000" dirty="0">
                <a:solidFill>
                  <a:srgbClr val="BBBBBB"/>
                </a:solidFill>
                <a:latin typeface="Consolas" panose="020B0609020204030204" pitchFamily="49" charset="0"/>
              </a:rPr>
              <a:t>[</a:t>
            </a:r>
            <a:r>
              <a:rPr lang="pt-BR" sz="2000" dirty="0">
                <a:solidFill>
                  <a:srgbClr val="F97E72"/>
                </a:solidFill>
                <a:latin typeface="Consolas" panose="020B0609020204030204" pitchFamily="49" charset="0"/>
              </a:rPr>
              <a:t>25</a:t>
            </a:r>
            <a:r>
              <a:rPr lang="pt-BR" sz="2000" dirty="0">
                <a:solidFill>
                  <a:srgbClr val="BBBBBB"/>
                </a:solidFill>
                <a:latin typeface="Consolas" panose="020B0609020204030204" pitchFamily="49" charset="0"/>
              </a:rPr>
              <a:t>]);</a:t>
            </a:r>
          </a:p>
          <a:p>
            <a:r>
              <a:rPr lang="pt-BR" sz="2000" dirty="0">
                <a:solidFill>
                  <a:srgbClr val="BBBBBB"/>
                </a:solidFill>
                <a:latin typeface="Consolas" panose="020B0609020204030204" pitchFamily="49" charset="0"/>
              </a:rPr>
              <a:t>    </a:t>
            </a:r>
            <a:r>
              <a:rPr lang="pt-BR" sz="2000" dirty="0">
                <a:solidFill>
                  <a:srgbClr val="FEDE5D"/>
                </a:solidFill>
                <a:latin typeface="Consolas" panose="020B0609020204030204" pitchFamily="49" charset="0"/>
              </a:rPr>
              <a:t>return</a:t>
            </a:r>
            <a:r>
              <a:rPr lang="pt-BR" sz="2000" dirty="0">
                <a:solidFill>
                  <a:srgbClr val="BBBBBB"/>
                </a:solidFill>
                <a:latin typeface="Consolas" panose="020B0609020204030204" pitchFamily="49" charset="0"/>
              </a:rPr>
              <a:t> </a:t>
            </a:r>
            <a:r>
              <a:rPr lang="pt-BR" sz="2000" dirty="0">
                <a:solidFill>
                  <a:srgbClr val="F97E72"/>
                </a:solidFill>
                <a:latin typeface="Consolas" panose="020B0609020204030204" pitchFamily="49" charset="0"/>
              </a:rPr>
              <a:t>0</a:t>
            </a:r>
            <a:r>
              <a:rPr lang="pt-BR" sz="2000" dirty="0">
                <a:solidFill>
                  <a:srgbClr val="BBBBBB"/>
                </a:solidFill>
                <a:latin typeface="Consolas" panose="020B0609020204030204" pitchFamily="49" charset="0"/>
              </a:rPr>
              <a:t>;</a:t>
            </a:r>
          </a:p>
          <a:p>
            <a:r>
              <a:rPr lang="pt-BR" sz="2000" dirty="0">
                <a:solidFill>
                  <a:srgbClr val="BBBBBB"/>
                </a:solidFill>
                <a:latin typeface="Consolas" panose="020B0609020204030204" pitchFamily="49" charset="0"/>
              </a:rPr>
              <a:t>}</a:t>
            </a:r>
          </a:p>
        </p:txBody>
      </p:sp>
      <p:sp>
        <p:nvSpPr>
          <p:cNvPr id="7" name="TextBox 6">
            <a:extLst>
              <a:ext uri="{FF2B5EF4-FFF2-40B4-BE49-F238E27FC236}">
                <a16:creationId xmlns:a16="http://schemas.microsoft.com/office/drawing/2014/main" id="{1926CC5F-486D-C368-B790-61983883880A}"/>
              </a:ext>
            </a:extLst>
          </p:cNvPr>
          <p:cNvSpPr txBox="1"/>
          <p:nvPr/>
        </p:nvSpPr>
        <p:spPr>
          <a:xfrm>
            <a:off x="6124701" y="2100618"/>
            <a:ext cx="4949905" cy="4154984"/>
          </a:xfrm>
          <a:prstGeom prst="rect">
            <a:avLst/>
          </a:prstGeom>
          <a:solidFill>
            <a:srgbClr val="262335"/>
          </a:solidFill>
        </p:spPr>
        <p:txBody>
          <a:bodyPr wrap="square">
            <a:spAutoFit/>
          </a:bodyPr>
          <a:lstStyle/>
          <a:p>
            <a:r>
              <a:rPr lang="en-US" sz="2200" dirty="0">
                <a:solidFill>
                  <a:srgbClr val="72F1B8"/>
                </a:solidFill>
                <a:latin typeface="Consolas" panose="020B0609020204030204" pitchFamily="49" charset="0"/>
              </a:rPr>
              <a:t>#include</a:t>
            </a:r>
            <a:r>
              <a:rPr lang="en-US" sz="2200" dirty="0">
                <a:solidFill>
                  <a:srgbClr val="BBBBBB"/>
                </a:solidFill>
                <a:latin typeface="Consolas" panose="020B0609020204030204" pitchFamily="49" charset="0"/>
              </a:rPr>
              <a:t> </a:t>
            </a:r>
            <a:r>
              <a:rPr lang="en-US" sz="2200" dirty="0">
                <a:solidFill>
                  <a:srgbClr val="FF8B39"/>
                </a:solidFill>
                <a:latin typeface="Consolas" panose="020B0609020204030204" pitchFamily="49" charset="0"/>
              </a:rPr>
              <a:t>&lt;</a:t>
            </a:r>
            <a:r>
              <a:rPr lang="en-US" sz="2200" dirty="0" err="1">
                <a:solidFill>
                  <a:srgbClr val="FF8B39"/>
                </a:solidFill>
                <a:latin typeface="Consolas" panose="020B0609020204030204" pitchFamily="49" charset="0"/>
              </a:rPr>
              <a:t>stdio.h</a:t>
            </a:r>
            <a:r>
              <a:rPr lang="en-US" sz="2200" dirty="0">
                <a:solidFill>
                  <a:srgbClr val="FF8B39"/>
                </a:solidFill>
                <a:latin typeface="Consolas" panose="020B0609020204030204" pitchFamily="49" charset="0"/>
              </a:rPr>
              <a:t>&gt;</a:t>
            </a:r>
            <a:endParaRPr lang="en-US" sz="2200" dirty="0">
              <a:solidFill>
                <a:srgbClr val="BBBBBB"/>
              </a:solidFill>
              <a:latin typeface="Consolas" panose="020B0609020204030204" pitchFamily="49" charset="0"/>
            </a:endParaRPr>
          </a:p>
          <a:p>
            <a:r>
              <a:rPr lang="en-US" sz="2200" dirty="0">
                <a:solidFill>
                  <a:srgbClr val="FEDE5D"/>
                </a:solidFill>
                <a:latin typeface="Consolas" panose="020B0609020204030204" pitchFamily="49" charset="0"/>
              </a:rPr>
              <a:t>int</a:t>
            </a:r>
            <a:r>
              <a:rPr lang="en-US" sz="2200" dirty="0">
                <a:solidFill>
                  <a:srgbClr val="BBBBBB"/>
                </a:solidFill>
                <a:latin typeface="Consolas" panose="020B0609020204030204" pitchFamily="49" charset="0"/>
              </a:rPr>
              <a:t> </a:t>
            </a:r>
            <a:r>
              <a:rPr lang="en-US" sz="2200" dirty="0">
                <a:solidFill>
                  <a:srgbClr val="36F9F6"/>
                </a:solidFill>
                <a:latin typeface="Consolas" panose="020B0609020204030204" pitchFamily="49" charset="0"/>
              </a:rPr>
              <a:t>main</a:t>
            </a:r>
            <a:r>
              <a:rPr lang="en-US" sz="2200" dirty="0">
                <a:solidFill>
                  <a:srgbClr val="BBBBBB"/>
                </a:solidFill>
                <a:latin typeface="Consolas" panose="020B0609020204030204" pitchFamily="49" charset="0"/>
              </a:rPr>
              <a:t>()</a:t>
            </a:r>
          </a:p>
          <a:p>
            <a:r>
              <a:rPr lang="en-US" sz="2200" dirty="0">
                <a:solidFill>
                  <a:srgbClr val="BBBBBB"/>
                </a:solidFill>
                <a:latin typeface="Consolas" panose="020B0609020204030204" pitchFamily="49" charset="0"/>
              </a:rPr>
              <a:t>{</a:t>
            </a:r>
          </a:p>
          <a:p>
            <a:r>
              <a:rPr lang="en-US" sz="2200" dirty="0">
                <a:solidFill>
                  <a:srgbClr val="BBBBBB"/>
                </a:solidFill>
                <a:latin typeface="Consolas" panose="020B0609020204030204" pitchFamily="49" charset="0"/>
              </a:rPr>
              <a:t>    </a:t>
            </a:r>
            <a:r>
              <a:rPr lang="en-US" sz="2200" dirty="0">
                <a:solidFill>
                  <a:srgbClr val="FEDE5D"/>
                </a:solidFill>
                <a:latin typeface="Consolas" panose="020B0609020204030204" pitchFamily="49" charset="0"/>
              </a:rPr>
              <a:t>int</a:t>
            </a:r>
            <a:r>
              <a:rPr lang="en-US" sz="2200" dirty="0">
                <a:solidFill>
                  <a:srgbClr val="BBBBBB"/>
                </a:solidFill>
                <a:latin typeface="Consolas" panose="020B0609020204030204" pitchFamily="49" charset="0"/>
              </a:rPr>
              <a:t> </a:t>
            </a:r>
            <a:r>
              <a:rPr lang="en-US" sz="2200" dirty="0">
                <a:solidFill>
                  <a:srgbClr val="FF7EDB"/>
                </a:solidFill>
                <a:latin typeface="Consolas" panose="020B0609020204030204" pitchFamily="49" charset="0"/>
              </a:rPr>
              <a:t>array</a:t>
            </a:r>
            <a:r>
              <a:rPr lang="en-US" sz="2200" dirty="0">
                <a:solidFill>
                  <a:srgbClr val="BBBBBB"/>
                </a:solidFill>
                <a:latin typeface="Consolas" panose="020B0609020204030204" pitchFamily="49" charset="0"/>
              </a:rPr>
              <a:t>[</a:t>
            </a:r>
            <a:r>
              <a:rPr lang="en-US" sz="2200" dirty="0">
                <a:solidFill>
                  <a:srgbClr val="F97E72"/>
                </a:solidFill>
                <a:latin typeface="Consolas" panose="020B0609020204030204" pitchFamily="49" charset="0"/>
              </a:rPr>
              <a:t>26</a:t>
            </a:r>
            <a:r>
              <a:rPr lang="en-US" sz="2200" dirty="0">
                <a:solidFill>
                  <a:srgbClr val="BBBBBB"/>
                </a:solidFill>
                <a:latin typeface="Consolas" panose="020B0609020204030204" pitchFamily="49" charset="0"/>
              </a:rPr>
              <a:t>], </a:t>
            </a:r>
            <a:r>
              <a:rPr lang="en-US" sz="2200" dirty="0" err="1">
                <a:solidFill>
                  <a:srgbClr val="FF7EDB"/>
                </a:solidFill>
                <a:latin typeface="Consolas" panose="020B0609020204030204" pitchFamily="49" charset="0"/>
              </a:rPr>
              <a:t>i</a:t>
            </a:r>
            <a:r>
              <a:rPr lang="en-US" sz="2200" dirty="0">
                <a:solidFill>
                  <a:srgbClr val="BBBBBB"/>
                </a:solidFill>
                <a:latin typeface="Consolas" panose="020B0609020204030204" pitchFamily="49" charset="0"/>
              </a:rPr>
              <a:t>;</a:t>
            </a:r>
          </a:p>
          <a:p>
            <a:r>
              <a:rPr lang="en-US" sz="2200" dirty="0">
                <a:solidFill>
                  <a:srgbClr val="BBBBBB"/>
                </a:solidFill>
                <a:latin typeface="Consolas" panose="020B0609020204030204" pitchFamily="49" charset="0"/>
              </a:rPr>
              <a:t>    </a:t>
            </a:r>
            <a:r>
              <a:rPr lang="en-US" sz="2200" dirty="0">
                <a:solidFill>
                  <a:srgbClr val="FEDE5D"/>
                </a:solidFill>
                <a:latin typeface="Consolas" panose="020B0609020204030204" pitchFamily="49" charset="0"/>
              </a:rPr>
              <a:t>for</a:t>
            </a:r>
            <a:r>
              <a:rPr lang="en-US" sz="2200" dirty="0">
                <a:solidFill>
                  <a:srgbClr val="BBBBBB"/>
                </a:solidFill>
                <a:latin typeface="Consolas" panose="020B0609020204030204" pitchFamily="49" charset="0"/>
              </a:rPr>
              <a:t> (</a:t>
            </a:r>
            <a:r>
              <a:rPr lang="en-US" sz="2200" dirty="0" err="1">
                <a:solidFill>
                  <a:srgbClr val="FF7EDB"/>
                </a:solidFill>
                <a:latin typeface="Consolas" panose="020B0609020204030204" pitchFamily="49" charset="0"/>
              </a:rPr>
              <a:t>i</a:t>
            </a:r>
            <a:r>
              <a:rPr lang="en-US" sz="2200" dirty="0">
                <a:solidFill>
                  <a:srgbClr val="BBBBBB"/>
                </a:solidFill>
                <a:latin typeface="Consolas" panose="020B0609020204030204" pitchFamily="49" charset="0"/>
              </a:rPr>
              <a:t> </a:t>
            </a:r>
            <a:r>
              <a:rPr lang="en-US" sz="2200" dirty="0">
                <a:solidFill>
                  <a:srgbClr val="FFFFFF"/>
                </a:solidFill>
                <a:latin typeface="Consolas" panose="020B0609020204030204" pitchFamily="49" charset="0"/>
              </a:rPr>
              <a:t>=</a:t>
            </a:r>
            <a:r>
              <a:rPr lang="en-US" sz="2200" dirty="0">
                <a:solidFill>
                  <a:srgbClr val="BBBBBB"/>
                </a:solidFill>
                <a:latin typeface="Consolas" panose="020B0609020204030204" pitchFamily="49" charset="0"/>
              </a:rPr>
              <a:t> </a:t>
            </a:r>
            <a:r>
              <a:rPr lang="en-US" sz="2200" dirty="0">
                <a:solidFill>
                  <a:srgbClr val="F97E72"/>
                </a:solidFill>
                <a:latin typeface="Consolas" panose="020B0609020204030204" pitchFamily="49" charset="0"/>
              </a:rPr>
              <a:t>0</a:t>
            </a:r>
            <a:r>
              <a:rPr lang="en-US" sz="2200" dirty="0">
                <a:solidFill>
                  <a:srgbClr val="BBBBBB"/>
                </a:solidFill>
                <a:latin typeface="Consolas" panose="020B0609020204030204" pitchFamily="49" charset="0"/>
              </a:rPr>
              <a:t>; </a:t>
            </a:r>
            <a:r>
              <a:rPr lang="en-US" sz="2200" dirty="0" err="1">
                <a:solidFill>
                  <a:srgbClr val="FF7EDB"/>
                </a:solidFill>
                <a:latin typeface="Consolas" panose="020B0609020204030204" pitchFamily="49" charset="0"/>
              </a:rPr>
              <a:t>i</a:t>
            </a:r>
            <a:r>
              <a:rPr lang="en-US" sz="2200" dirty="0">
                <a:solidFill>
                  <a:srgbClr val="BBBBBB"/>
                </a:solidFill>
                <a:latin typeface="Consolas" panose="020B0609020204030204" pitchFamily="49" charset="0"/>
              </a:rPr>
              <a:t> </a:t>
            </a:r>
            <a:r>
              <a:rPr lang="en-US" sz="2200" dirty="0">
                <a:solidFill>
                  <a:srgbClr val="FEDE5D"/>
                </a:solidFill>
                <a:latin typeface="Consolas" panose="020B0609020204030204" pitchFamily="49" charset="0"/>
              </a:rPr>
              <a:t>&lt;=</a:t>
            </a:r>
            <a:r>
              <a:rPr lang="en-US" sz="2200" dirty="0">
                <a:solidFill>
                  <a:srgbClr val="BBBBBB"/>
                </a:solidFill>
                <a:latin typeface="Consolas" panose="020B0609020204030204" pitchFamily="49" charset="0"/>
              </a:rPr>
              <a:t> </a:t>
            </a:r>
            <a:r>
              <a:rPr lang="en-US" sz="2200" dirty="0">
                <a:solidFill>
                  <a:srgbClr val="F97E72"/>
                </a:solidFill>
                <a:latin typeface="Consolas" panose="020B0609020204030204" pitchFamily="49" charset="0"/>
              </a:rPr>
              <a:t>25</a:t>
            </a:r>
            <a:r>
              <a:rPr lang="en-US" sz="2200" dirty="0">
                <a:solidFill>
                  <a:srgbClr val="BBBBBB"/>
                </a:solidFill>
                <a:latin typeface="Consolas" panose="020B0609020204030204" pitchFamily="49" charset="0"/>
              </a:rPr>
              <a:t>; </a:t>
            </a:r>
            <a:r>
              <a:rPr lang="en-US" sz="2200" dirty="0" err="1">
                <a:solidFill>
                  <a:srgbClr val="FF7EDB"/>
                </a:solidFill>
                <a:latin typeface="Consolas" panose="020B0609020204030204" pitchFamily="49" charset="0"/>
              </a:rPr>
              <a:t>i</a:t>
            </a:r>
            <a:r>
              <a:rPr lang="en-US" sz="2200" dirty="0">
                <a:solidFill>
                  <a:srgbClr val="FEDE5D"/>
                </a:solidFill>
                <a:latin typeface="Consolas" panose="020B0609020204030204" pitchFamily="49" charset="0"/>
              </a:rPr>
              <a:t>++</a:t>
            </a:r>
            <a:r>
              <a:rPr lang="en-US" sz="2200" dirty="0">
                <a:solidFill>
                  <a:srgbClr val="BBBBBB"/>
                </a:solidFill>
                <a:latin typeface="Consolas" panose="020B0609020204030204" pitchFamily="49" charset="0"/>
              </a:rPr>
              <a:t>)</a:t>
            </a:r>
          </a:p>
          <a:p>
            <a:r>
              <a:rPr lang="en-US" sz="2200" dirty="0">
                <a:solidFill>
                  <a:srgbClr val="BBBBBB"/>
                </a:solidFill>
                <a:latin typeface="Consolas" panose="020B0609020204030204" pitchFamily="49" charset="0"/>
              </a:rPr>
              <a:t>    {</a:t>
            </a:r>
          </a:p>
          <a:p>
            <a:r>
              <a:rPr lang="en-US" sz="2200" dirty="0">
                <a:solidFill>
                  <a:srgbClr val="BBBBBB"/>
                </a:solidFill>
                <a:latin typeface="Consolas" panose="020B0609020204030204" pitchFamily="49" charset="0"/>
              </a:rPr>
              <a:t>        </a:t>
            </a:r>
            <a:r>
              <a:rPr lang="en-US" sz="2200" dirty="0">
                <a:solidFill>
                  <a:srgbClr val="FF7EDB"/>
                </a:solidFill>
                <a:latin typeface="Consolas" panose="020B0609020204030204" pitchFamily="49" charset="0"/>
              </a:rPr>
              <a:t>array</a:t>
            </a:r>
            <a:r>
              <a:rPr lang="en-US" sz="2200" dirty="0">
                <a:solidFill>
                  <a:srgbClr val="BBBBBB"/>
                </a:solidFill>
                <a:latin typeface="Consolas" panose="020B0609020204030204" pitchFamily="49" charset="0"/>
              </a:rPr>
              <a:t>[</a:t>
            </a:r>
            <a:r>
              <a:rPr lang="en-US" sz="2200" dirty="0" err="1">
                <a:solidFill>
                  <a:srgbClr val="FF7EDB"/>
                </a:solidFill>
                <a:latin typeface="Consolas" panose="020B0609020204030204" pitchFamily="49" charset="0"/>
              </a:rPr>
              <a:t>i</a:t>
            </a:r>
            <a:r>
              <a:rPr lang="en-US" sz="2200" dirty="0">
                <a:solidFill>
                  <a:srgbClr val="BBBBBB"/>
                </a:solidFill>
                <a:latin typeface="Consolas" panose="020B0609020204030204" pitchFamily="49" charset="0"/>
              </a:rPr>
              <a:t>] </a:t>
            </a:r>
            <a:r>
              <a:rPr lang="en-US" sz="2200" dirty="0">
                <a:solidFill>
                  <a:srgbClr val="FFFFFF"/>
                </a:solidFill>
                <a:latin typeface="Consolas" panose="020B0609020204030204" pitchFamily="49" charset="0"/>
              </a:rPr>
              <a:t>=</a:t>
            </a:r>
            <a:r>
              <a:rPr lang="en-US" sz="2200" dirty="0">
                <a:solidFill>
                  <a:srgbClr val="BBBBBB"/>
                </a:solidFill>
                <a:latin typeface="Consolas" panose="020B0609020204030204" pitchFamily="49" charset="0"/>
              </a:rPr>
              <a:t> </a:t>
            </a:r>
            <a:r>
              <a:rPr lang="en-US" sz="2200" dirty="0">
                <a:solidFill>
                  <a:srgbClr val="FF8B39"/>
                </a:solidFill>
                <a:latin typeface="Consolas" panose="020B0609020204030204" pitchFamily="49" charset="0"/>
              </a:rPr>
              <a:t>'A'</a:t>
            </a:r>
            <a:r>
              <a:rPr lang="en-US" sz="2200" dirty="0">
                <a:solidFill>
                  <a:srgbClr val="BBBBBB"/>
                </a:solidFill>
                <a:latin typeface="Consolas" panose="020B0609020204030204" pitchFamily="49" charset="0"/>
              </a:rPr>
              <a:t> </a:t>
            </a:r>
            <a:r>
              <a:rPr lang="en-US" sz="2200" dirty="0">
                <a:solidFill>
                  <a:srgbClr val="FEDE5D"/>
                </a:solidFill>
                <a:latin typeface="Consolas" panose="020B0609020204030204" pitchFamily="49" charset="0"/>
              </a:rPr>
              <a:t>+</a:t>
            </a:r>
            <a:r>
              <a:rPr lang="en-US" sz="2200" dirty="0">
                <a:solidFill>
                  <a:srgbClr val="BBBBBB"/>
                </a:solidFill>
                <a:latin typeface="Consolas" panose="020B0609020204030204" pitchFamily="49" charset="0"/>
              </a:rPr>
              <a:t> </a:t>
            </a:r>
            <a:r>
              <a:rPr lang="en-US" sz="2200" dirty="0" err="1">
                <a:solidFill>
                  <a:srgbClr val="FF7EDB"/>
                </a:solidFill>
                <a:latin typeface="Consolas" panose="020B0609020204030204" pitchFamily="49" charset="0"/>
              </a:rPr>
              <a:t>i</a:t>
            </a:r>
            <a:r>
              <a:rPr lang="en-US" sz="2200" dirty="0">
                <a:solidFill>
                  <a:srgbClr val="BBBBBB"/>
                </a:solidFill>
                <a:latin typeface="Consolas" panose="020B0609020204030204" pitchFamily="49" charset="0"/>
              </a:rPr>
              <a:t>;</a:t>
            </a:r>
          </a:p>
          <a:p>
            <a:r>
              <a:rPr lang="en-US" sz="2200" dirty="0">
                <a:solidFill>
                  <a:srgbClr val="BBBBBB"/>
                </a:solidFill>
                <a:latin typeface="Consolas" panose="020B0609020204030204" pitchFamily="49" charset="0"/>
              </a:rPr>
              <a:t>        </a:t>
            </a:r>
            <a:r>
              <a:rPr lang="en-US" sz="2200" dirty="0" err="1">
                <a:solidFill>
                  <a:srgbClr val="36F9F6"/>
                </a:solidFill>
                <a:latin typeface="Consolas" panose="020B0609020204030204" pitchFamily="49" charset="0"/>
              </a:rPr>
              <a:t>printf</a:t>
            </a:r>
            <a:r>
              <a:rPr lang="en-US" sz="2200" dirty="0">
                <a:solidFill>
                  <a:srgbClr val="BBBBBB"/>
                </a:solidFill>
                <a:latin typeface="Consolas" panose="020B0609020204030204" pitchFamily="49" charset="0"/>
              </a:rPr>
              <a:t>(</a:t>
            </a:r>
            <a:r>
              <a:rPr lang="en-US" sz="2200" dirty="0">
                <a:solidFill>
                  <a:srgbClr val="FF8B39"/>
                </a:solidFill>
                <a:latin typeface="Consolas" panose="020B0609020204030204" pitchFamily="49" charset="0"/>
              </a:rPr>
              <a:t>"</a:t>
            </a:r>
            <a:r>
              <a:rPr lang="en-US" sz="2200" i="1" dirty="0">
                <a:solidFill>
                  <a:srgbClr val="72F1B8"/>
                </a:solidFill>
                <a:latin typeface="Consolas" panose="020B0609020204030204" pitchFamily="49" charset="0"/>
              </a:rPr>
              <a:t>%d</a:t>
            </a:r>
            <a:r>
              <a:rPr lang="en-US" sz="2200" dirty="0">
                <a:solidFill>
                  <a:srgbClr val="FF8B39"/>
                </a:solidFill>
                <a:latin typeface="Consolas" panose="020B0609020204030204" pitchFamily="49" charset="0"/>
              </a:rPr>
              <a:t> </a:t>
            </a:r>
            <a:r>
              <a:rPr lang="en-US" sz="2200" i="1" dirty="0">
                <a:solidFill>
                  <a:srgbClr val="72F1B8"/>
                </a:solidFill>
                <a:latin typeface="Consolas" panose="020B0609020204030204" pitchFamily="49" charset="0"/>
              </a:rPr>
              <a:t>%c</a:t>
            </a:r>
            <a:r>
              <a:rPr lang="en-US" sz="2200" dirty="0">
                <a:solidFill>
                  <a:srgbClr val="36F9F6"/>
                </a:solidFill>
                <a:latin typeface="Consolas" panose="020B0609020204030204" pitchFamily="49" charset="0"/>
              </a:rPr>
              <a:t>\n</a:t>
            </a:r>
            <a:r>
              <a:rPr lang="en-US" sz="2200" dirty="0">
                <a:solidFill>
                  <a:srgbClr val="FF8B39"/>
                </a:solidFill>
                <a:latin typeface="Consolas" panose="020B0609020204030204" pitchFamily="49" charset="0"/>
              </a:rPr>
              <a:t>"</a:t>
            </a:r>
            <a:r>
              <a:rPr lang="en-US" sz="2200" dirty="0">
                <a:solidFill>
                  <a:srgbClr val="BBBBBB"/>
                </a:solidFill>
                <a:latin typeface="Consolas" panose="020B0609020204030204" pitchFamily="49" charset="0"/>
              </a:rPr>
              <a:t>, </a:t>
            </a:r>
            <a:r>
              <a:rPr lang="en-US" sz="2200" dirty="0">
                <a:solidFill>
                  <a:srgbClr val="FF7EDB"/>
                </a:solidFill>
                <a:latin typeface="Consolas" panose="020B0609020204030204" pitchFamily="49" charset="0"/>
              </a:rPr>
              <a:t>array</a:t>
            </a:r>
            <a:r>
              <a:rPr lang="en-US" sz="2200" dirty="0">
                <a:solidFill>
                  <a:srgbClr val="BBBBBB"/>
                </a:solidFill>
                <a:latin typeface="Consolas" panose="020B0609020204030204" pitchFamily="49" charset="0"/>
              </a:rPr>
              <a:t>[</a:t>
            </a:r>
            <a:r>
              <a:rPr lang="en-US" sz="2200" dirty="0" err="1">
                <a:solidFill>
                  <a:srgbClr val="FF7EDB"/>
                </a:solidFill>
                <a:latin typeface="Consolas" panose="020B0609020204030204" pitchFamily="49" charset="0"/>
              </a:rPr>
              <a:t>i</a:t>
            </a:r>
            <a:r>
              <a:rPr lang="en-US" sz="2200" dirty="0">
                <a:solidFill>
                  <a:srgbClr val="BBBBBB"/>
                </a:solidFill>
                <a:latin typeface="Consolas" panose="020B0609020204030204" pitchFamily="49" charset="0"/>
              </a:rPr>
              <a:t>], </a:t>
            </a:r>
            <a:r>
              <a:rPr lang="en-US" sz="2200" dirty="0">
                <a:solidFill>
                  <a:srgbClr val="FF7EDB"/>
                </a:solidFill>
                <a:latin typeface="Consolas" panose="020B0609020204030204" pitchFamily="49" charset="0"/>
              </a:rPr>
              <a:t>array</a:t>
            </a:r>
            <a:r>
              <a:rPr lang="en-US" sz="2200" dirty="0">
                <a:solidFill>
                  <a:srgbClr val="BBBBBB"/>
                </a:solidFill>
                <a:latin typeface="Consolas" panose="020B0609020204030204" pitchFamily="49" charset="0"/>
              </a:rPr>
              <a:t>[</a:t>
            </a:r>
            <a:r>
              <a:rPr lang="en-US" sz="2200" dirty="0" err="1">
                <a:solidFill>
                  <a:srgbClr val="FF7EDB"/>
                </a:solidFill>
                <a:latin typeface="Consolas" panose="020B0609020204030204" pitchFamily="49" charset="0"/>
              </a:rPr>
              <a:t>i</a:t>
            </a:r>
            <a:r>
              <a:rPr lang="en-US" sz="2200" dirty="0">
                <a:solidFill>
                  <a:srgbClr val="BBBBBB"/>
                </a:solidFill>
                <a:latin typeface="Consolas" panose="020B0609020204030204" pitchFamily="49" charset="0"/>
              </a:rPr>
              <a:t>]);</a:t>
            </a:r>
          </a:p>
          <a:p>
            <a:r>
              <a:rPr lang="en-US" sz="2200" dirty="0">
                <a:solidFill>
                  <a:srgbClr val="BBBBBB"/>
                </a:solidFill>
                <a:latin typeface="Consolas" panose="020B0609020204030204" pitchFamily="49" charset="0"/>
              </a:rPr>
              <a:t>    }</a:t>
            </a:r>
          </a:p>
          <a:p>
            <a:r>
              <a:rPr lang="en-US" sz="2200" dirty="0">
                <a:solidFill>
                  <a:srgbClr val="BBBBBB"/>
                </a:solidFill>
                <a:latin typeface="Consolas" panose="020B0609020204030204" pitchFamily="49" charset="0"/>
              </a:rPr>
              <a:t>    </a:t>
            </a:r>
            <a:r>
              <a:rPr lang="en-US" sz="2200" dirty="0">
                <a:solidFill>
                  <a:srgbClr val="FEDE5D"/>
                </a:solidFill>
                <a:latin typeface="Consolas" panose="020B0609020204030204" pitchFamily="49" charset="0"/>
              </a:rPr>
              <a:t>return</a:t>
            </a:r>
            <a:r>
              <a:rPr lang="en-US" sz="2200" dirty="0">
                <a:solidFill>
                  <a:srgbClr val="BBBBBB"/>
                </a:solidFill>
                <a:latin typeface="Consolas" panose="020B0609020204030204" pitchFamily="49" charset="0"/>
              </a:rPr>
              <a:t> </a:t>
            </a:r>
            <a:r>
              <a:rPr lang="en-US" sz="2200" dirty="0">
                <a:solidFill>
                  <a:srgbClr val="F97E72"/>
                </a:solidFill>
                <a:latin typeface="Consolas" panose="020B0609020204030204" pitchFamily="49" charset="0"/>
              </a:rPr>
              <a:t>0</a:t>
            </a:r>
            <a:r>
              <a:rPr lang="en-US" sz="2200" dirty="0">
                <a:solidFill>
                  <a:srgbClr val="BBBBBB"/>
                </a:solidFill>
                <a:latin typeface="Consolas" panose="020B0609020204030204" pitchFamily="49" charset="0"/>
              </a:rPr>
              <a:t>;</a:t>
            </a:r>
          </a:p>
          <a:p>
            <a:r>
              <a:rPr lang="en-US" sz="2200" dirty="0">
                <a:solidFill>
                  <a:srgbClr val="BBBBBB"/>
                </a:solidFill>
                <a:latin typeface="Consolas" panose="020B0609020204030204" pitchFamily="49" charset="0"/>
              </a:rPr>
              <a:t>}</a:t>
            </a:r>
          </a:p>
        </p:txBody>
      </p:sp>
      <p:sp>
        <p:nvSpPr>
          <p:cNvPr id="11" name="TextBox 10">
            <a:extLst>
              <a:ext uri="{FF2B5EF4-FFF2-40B4-BE49-F238E27FC236}">
                <a16:creationId xmlns:a16="http://schemas.microsoft.com/office/drawing/2014/main" id="{CC6BBF12-E778-BDB9-9122-763D328E2B9E}"/>
              </a:ext>
            </a:extLst>
          </p:cNvPr>
          <p:cNvSpPr txBox="1"/>
          <p:nvPr/>
        </p:nvSpPr>
        <p:spPr>
          <a:xfrm>
            <a:off x="4506391" y="1189809"/>
            <a:ext cx="782972"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(a)</a:t>
            </a:r>
          </a:p>
        </p:txBody>
      </p:sp>
      <p:sp>
        <p:nvSpPr>
          <p:cNvPr id="12" name="TextBox 11">
            <a:extLst>
              <a:ext uri="{FF2B5EF4-FFF2-40B4-BE49-F238E27FC236}">
                <a16:creationId xmlns:a16="http://schemas.microsoft.com/office/drawing/2014/main" id="{94CCE6B8-D9BE-A585-6D12-3B4C1425015D}"/>
              </a:ext>
            </a:extLst>
          </p:cNvPr>
          <p:cNvSpPr txBox="1"/>
          <p:nvPr/>
        </p:nvSpPr>
        <p:spPr>
          <a:xfrm>
            <a:off x="9685578" y="1192685"/>
            <a:ext cx="782972"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(b)</a:t>
            </a:r>
          </a:p>
        </p:txBody>
      </p:sp>
      <p:sp>
        <p:nvSpPr>
          <p:cNvPr id="14" name="TextBox 13">
            <a:extLst>
              <a:ext uri="{FF2B5EF4-FFF2-40B4-BE49-F238E27FC236}">
                <a16:creationId xmlns:a16="http://schemas.microsoft.com/office/drawing/2014/main" id="{DBC8C243-4E9A-929C-47ED-35602A7B07DE}"/>
              </a:ext>
            </a:extLst>
          </p:cNvPr>
          <p:cNvSpPr txBox="1"/>
          <p:nvPr/>
        </p:nvSpPr>
        <p:spPr>
          <a:xfrm>
            <a:off x="11053930" y="1189809"/>
            <a:ext cx="782972" cy="707886"/>
          </a:xfrm>
          <a:prstGeom prst="rect">
            <a:avLst/>
          </a:prstGeom>
          <a:noFill/>
        </p:spPr>
        <p:txBody>
          <a:bodyPr wrap="square" rtlCol="0">
            <a:spAutoFit/>
          </a:bodyPr>
          <a:lstStyle/>
          <a:p>
            <a:pPr algn="ctr"/>
            <a:r>
              <a:rPr lang="en-US" sz="4000" dirty="0">
                <a:solidFill>
                  <a:srgbClr val="03EDF9"/>
                </a:solidFill>
                <a:latin typeface="Tw Cen MT" panose="020B0602020104020603" pitchFamily="34" charset="0"/>
              </a:rPr>
              <a:t>(c)</a:t>
            </a:r>
          </a:p>
        </p:txBody>
      </p:sp>
    </p:spTree>
    <p:extLst>
      <p:ext uri="{BB962C8B-B14F-4D97-AF65-F5344CB8AC3E}">
        <p14:creationId xmlns:p14="http://schemas.microsoft.com/office/powerpoint/2010/main" val="415552280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up)">
                                      <p:cBhvr>
                                        <p:cTn id="11" dur="500"/>
                                        <p:tgtEl>
                                          <p:spTgt spid="11">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up)">
                                      <p:cBhvr>
                                        <p:cTn id="19" dur="500"/>
                                        <p:tgtEl>
                                          <p:spTgt spid="12">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up)">
                                      <p:cBhvr>
                                        <p:cTn id="2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animBg="1"/>
      <p:bldP spid="7" grpId="0" animBg="1"/>
      <p:bldP spid="11" grpId="0" uiExpand="1" build="p"/>
      <p:bldP spid="12" grpId="0" uiExpand="1" build="p"/>
      <p:bldP spid="1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632311"/>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 Answer the following:</a:t>
            </a:r>
            <a:endParaRPr lang="en-US" sz="24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(d) What is the difference between the 5's in these two expressions? (Select the correct answer)</a:t>
            </a:r>
          </a:p>
          <a:p>
            <a:pPr algn="just"/>
            <a:r>
              <a:rPr lang="en-US" sz="4000" dirty="0">
                <a:solidFill>
                  <a:srgbClr val="03EDF9"/>
                </a:solidFill>
                <a:latin typeface="Tw Cen MT" panose="020B0602020104020603" pitchFamily="34" charset="0"/>
              </a:rPr>
              <a:t>int num[5];</a:t>
            </a:r>
          </a:p>
          <a:p>
            <a:pPr algn="just"/>
            <a:r>
              <a:rPr lang="en-US" sz="4000" dirty="0">
                <a:solidFill>
                  <a:srgbClr val="03EDF9"/>
                </a:solidFill>
                <a:latin typeface="Tw Cen MT" panose="020B0602020104020603" pitchFamily="34" charset="0"/>
              </a:rPr>
              <a:t>num[5] = 11;</a:t>
            </a:r>
          </a:p>
          <a:p>
            <a:pPr algn="just"/>
            <a:r>
              <a:rPr lang="en-US" sz="4000" dirty="0">
                <a:solidFill>
                  <a:srgbClr val="03EDF9"/>
                </a:solidFill>
                <a:latin typeface="Tw Cen MT" panose="020B0602020104020603" pitchFamily="34" charset="0"/>
              </a:rPr>
              <a:t>1. First is particular element, second is type and here!</a:t>
            </a:r>
          </a:p>
          <a:p>
            <a:pPr algn="just"/>
            <a:r>
              <a:rPr lang="en-US" sz="4000" b="1" dirty="0">
                <a:solidFill>
                  <a:srgbClr val="FF8C39"/>
                </a:solidFill>
                <a:latin typeface="Tw Cen MT" panose="020B0602020104020603" pitchFamily="34" charset="0"/>
              </a:rPr>
              <a:t>2. First is array size, second is particular element</a:t>
            </a:r>
          </a:p>
          <a:p>
            <a:pPr algn="just"/>
            <a:r>
              <a:rPr lang="en-US" sz="4000" dirty="0">
                <a:solidFill>
                  <a:srgbClr val="03EDF9"/>
                </a:solidFill>
                <a:latin typeface="Tw Cen MT" panose="020B0602020104020603" pitchFamily="34" charset="0"/>
              </a:rPr>
              <a:t>3. First is particular element, second is array size</a:t>
            </a:r>
          </a:p>
          <a:p>
            <a:pPr algn="just"/>
            <a:r>
              <a:rPr lang="en-US" sz="4000" dirty="0">
                <a:solidFill>
                  <a:srgbClr val="03EDF9"/>
                </a:solidFill>
                <a:latin typeface="Tw Cen MT" panose="020B0602020104020603" pitchFamily="34" charset="0"/>
              </a:rPr>
              <a:t>4. Both specify array size</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198140" y="1257174"/>
            <a:ext cx="2942413"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Q[C](d)</a:t>
            </a:r>
          </a:p>
        </p:txBody>
      </p:sp>
    </p:spTree>
    <p:extLst>
      <p:ext uri="{BB962C8B-B14F-4D97-AF65-F5344CB8AC3E}">
        <p14:creationId xmlns:p14="http://schemas.microsoft.com/office/powerpoint/2010/main" val="26608058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632311"/>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Q[C](e) State whether the following statements are True or False:</a:t>
            </a:r>
          </a:p>
          <a:p>
            <a:pPr algn="just"/>
            <a:r>
              <a:rPr lang="en-US" sz="4000" dirty="0">
                <a:solidFill>
                  <a:srgbClr val="03EDF9"/>
                </a:solidFill>
                <a:latin typeface="Tw Cen MT" panose="020B0602020104020603" pitchFamily="34" charset="0"/>
              </a:rPr>
              <a:t>1. The array int num[26] has twenty-six elements.</a:t>
            </a:r>
          </a:p>
          <a:p>
            <a:pPr algn="just"/>
            <a:r>
              <a:rPr lang="en-US" sz="4000" dirty="0">
                <a:solidFill>
                  <a:srgbClr val="03EDF9"/>
                </a:solidFill>
                <a:latin typeface="Tw Cen MT" panose="020B0602020104020603" pitchFamily="34" charset="0"/>
              </a:rPr>
              <a:t>2. The expression num[1] designates the first element in the array. </a:t>
            </a:r>
          </a:p>
          <a:p>
            <a:pPr algn="just"/>
            <a:r>
              <a:rPr lang="en-US" sz="4000" dirty="0">
                <a:solidFill>
                  <a:srgbClr val="03EDF9"/>
                </a:solidFill>
                <a:latin typeface="Tw Cen MT" panose="020B0602020104020603" pitchFamily="34" charset="0"/>
              </a:rPr>
              <a:t>3. It is necessary to initialize the array at the time of declaration. </a:t>
            </a:r>
          </a:p>
          <a:p>
            <a:pPr algn="just"/>
            <a:r>
              <a:rPr lang="en-US" sz="4000" dirty="0">
                <a:solidFill>
                  <a:srgbClr val="03EDF9"/>
                </a:solidFill>
                <a:latin typeface="Tw Cen MT" panose="020B0602020104020603" pitchFamily="34" charset="0"/>
              </a:rPr>
              <a:t>4. The expression num[27] designates the twenty-eighth element as the array.</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0414" y="1379449"/>
            <a:ext cx="3186962"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Q[C](e)</a:t>
            </a:r>
          </a:p>
        </p:txBody>
      </p:sp>
    </p:spTree>
    <p:extLst>
      <p:ext uri="{BB962C8B-B14F-4D97-AF65-F5344CB8AC3E}">
        <p14:creationId xmlns:p14="http://schemas.microsoft.com/office/powerpoint/2010/main" val="175635188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016758"/>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Q[C](e) True or False:</a:t>
            </a:r>
          </a:p>
          <a:p>
            <a:pPr algn="just"/>
            <a:r>
              <a:rPr lang="en-US" sz="4000" dirty="0">
                <a:solidFill>
                  <a:srgbClr val="03EDF9"/>
                </a:solidFill>
                <a:latin typeface="Tw Cen MT" panose="020B0602020104020603" pitchFamily="34" charset="0"/>
              </a:rPr>
              <a:t>1. The array int num[26] has twenty-six elements. </a:t>
            </a:r>
            <a:r>
              <a:rPr lang="en-US" sz="4000" b="1" dirty="0">
                <a:solidFill>
                  <a:srgbClr val="FF8C39"/>
                </a:solidFill>
                <a:latin typeface="Tw Cen MT" panose="020B0602020104020603" pitchFamily="34" charset="0"/>
              </a:rPr>
              <a:t>True</a:t>
            </a:r>
          </a:p>
          <a:p>
            <a:pPr algn="just"/>
            <a:r>
              <a:rPr lang="en-US" sz="4000" dirty="0">
                <a:solidFill>
                  <a:srgbClr val="03EDF9"/>
                </a:solidFill>
                <a:latin typeface="Tw Cen MT" panose="020B0602020104020603" pitchFamily="34" charset="0"/>
              </a:rPr>
              <a:t>2. The expression num[1] designates the first element in the array. </a:t>
            </a:r>
          </a:p>
          <a:p>
            <a:pPr algn="just"/>
            <a:r>
              <a:rPr lang="en-US" sz="4000" dirty="0">
                <a:solidFill>
                  <a:srgbClr val="03EDF9"/>
                </a:solidFill>
                <a:latin typeface="Tw Cen MT" panose="020B0602020104020603" pitchFamily="34" charset="0"/>
              </a:rPr>
              <a:t>3. It is necessary to initialize the array at the time of declaration. </a:t>
            </a:r>
          </a:p>
          <a:p>
            <a:pPr algn="just"/>
            <a:r>
              <a:rPr lang="en-US" sz="4000" dirty="0">
                <a:solidFill>
                  <a:srgbClr val="03EDF9"/>
                </a:solidFill>
                <a:latin typeface="Tw Cen MT" panose="020B0602020104020603" pitchFamily="34" charset="0"/>
              </a:rPr>
              <a:t>4. The expression num[27] designates the twenty-eighth element as the array. </a:t>
            </a:r>
            <a:endParaRPr lang="en-US" sz="4000" b="1" dirty="0">
              <a:solidFill>
                <a:srgbClr val="FF8C39"/>
              </a:solidFill>
              <a:latin typeface="Tw Cen MT" panose="020B0602020104020603" pitchFamily="34" charset="0"/>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Q[C](e)</a:t>
            </a:r>
          </a:p>
        </p:txBody>
      </p:sp>
    </p:spTree>
    <p:extLst>
      <p:ext uri="{BB962C8B-B14F-4D97-AF65-F5344CB8AC3E}">
        <p14:creationId xmlns:p14="http://schemas.microsoft.com/office/powerpoint/2010/main" val="277550052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016758"/>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Q[C](e) True or False:</a:t>
            </a:r>
          </a:p>
          <a:p>
            <a:pPr algn="just"/>
            <a:r>
              <a:rPr lang="en-US" sz="4000" dirty="0">
                <a:solidFill>
                  <a:srgbClr val="03EDF9"/>
                </a:solidFill>
                <a:latin typeface="Tw Cen MT" panose="020B0602020104020603" pitchFamily="34" charset="0"/>
              </a:rPr>
              <a:t>1. The array int num[26] has twenty-six elements. </a:t>
            </a:r>
            <a:r>
              <a:rPr lang="en-US" sz="4000" b="1" dirty="0">
                <a:solidFill>
                  <a:srgbClr val="FF8C39"/>
                </a:solidFill>
                <a:latin typeface="Tw Cen MT" panose="020B0602020104020603" pitchFamily="34" charset="0"/>
              </a:rPr>
              <a:t>True</a:t>
            </a:r>
          </a:p>
          <a:p>
            <a:pPr algn="just"/>
            <a:r>
              <a:rPr lang="en-US" sz="4000" dirty="0">
                <a:solidFill>
                  <a:srgbClr val="03EDF9"/>
                </a:solidFill>
                <a:latin typeface="Tw Cen MT" panose="020B0602020104020603" pitchFamily="34" charset="0"/>
              </a:rPr>
              <a:t>2. The expression num[1] designates the first element in the array. </a:t>
            </a:r>
            <a:r>
              <a:rPr lang="en-US" sz="4000" b="1" dirty="0">
                <a:solidFill>
                  <a:srgbClr val="FF8C39"/>
                </a:solidFill>
                <a:latin typeface="Tw Cen MT" panose="020B0602020104020603" pitchFamily="34" charset="0"/>
              </a:rPr>
              <a:t>False</a:t>
            </a:r>
            <a:endParaRPr lang="en-US" sz="4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3. It is necessary to initialize the array at the time of declaration. </a:t>
            </a:r>
          </a:p>
          <a:p>
            <a:pPr algn="just"/>
            <a:r>
              <a:rPr lang="en-US" sz="4000" dirty="0">
                <a:solidFill>
                  <a:srgbClr val="03EDF9"/>
                </a:solidFill>
                <a:latin typeface="Tw Cen MT" panose="020B0602020104020603" pitchFamily="34" charset="0"/>
              </a:rPr>
              <a:t>4. The expression num[27] designates the twenty-eighth element as the array. </a:t>
            </a:r>
            <a:endParaRPr lang="en-US" sz="4000" b="1" dirty="0">
              <a:solidFill>
                <a:srgbClr val="FF8C39"/>
              </a:solidFill>
              <a:latin typeface="Tw Cen MT" panose="020B0602020104020603" pitchFamily="34" charset="0"/>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Q[C](e)</a:t>
            </a:r>
          </a:p>
        </p:txBody>
      </p:sp>
    </p:spTree>
    <p:extLst>
      <p:ext uri="{BB962C8B-B14F-4D97-AF65-F5344CB8AC3E}">
        <p14:creationId xmlns:p14="http://schemas.microsoft.com/office/powerpoint/2010/main" val="6792158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016758"/>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Q[C](e) True or False:</a:t>
            </a:r>
          </a:p>
          <a:p>
            <a:pPr algn="just"/>
            <a:r>
              <a:rPr lang="en-US" sz="4000" dirty="0">
                <a:solidFill>
                  <a:srgbClr val="03EDF9"/>
                </a:solidFill>
                <a:latin typeface="Tw Cen MT" panose="020B0602020104020603" pitchFamily="34" charset="0"/>
              </a:rPr>
              <a:t>1. The array int num[26] has twenty-six elements. </a:t>
            </a:r>
            <a:r>
              <a:rPr lang="en-US" sz="4000" b="1" dirty="0">
                <a:solidFill>
                  <a:srgbClr val="FF8C39"/>
                </a:solidFill>
                <a:latin typeface="Tw Cen MT" panose="020B0602020104020603" pitchFamily="34" charset="0"/>
              </a:rPr>
              <a:t>True</a:t>
            </a:r>
          </a:p>
          <a:p>
            <a:pPr algn="just"/>
            <a:r>
              <a:rPr lang="en-US" sz="4000" dirty="0">
                <a:solidFill>
                  <a:srgbClr val="03EDF9"/>
                </a:solidFill>
                <a:latin typeface="Tw Cen MT" panose="020B0602020104020603" pitchFamily="34" charset="0"/>
              </a:rPr>
              <a:t>2. The expression num[1] designates the first element in the array. </a:t>
            </a:r>
            <a:r>
              <a:rPr lang="en-US" sz="4000" b="1" dirty="0">
                <a:solidFill>
                  <a:srgbClr val="FF8C39"/>
                </a:solidFill>
                <a:latin typeface="Tw Cen MT" panose="020B0602020104020603" pitchFamily="34" charset="0"/>
              </a:rPr>
              <a:t>False</a:t>
            </a:r>
            <a:endParaRPr lang="en-US" sz="4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3. It is necessary to initialize the array at the time of declaration. </a:t>
            </a:r>
            <a:r>
              <a:rPr lang="en-US" sz="4000" b="1" dirty="0">
                <a:solidFill>
                  <a:srgbClr val="FF8C39"/>
                </a:solidFill>
                <a:latin typeface="Tw Cen MT" panose="020B0602020104020603" pitchFamily="34" charset="0"/>
              </a:rPr>
              <a:t>False</a:t>
            </a:r>
            <a:endParaRPr lang="en-US" sz="4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4. The expression num[27] designates the twenty-eighth element as the array. </a:t>
            </a:r>
            <a:endParaRPr lang="en-US" sz="4000" b="1" dirty="0">
              <a:solidFill>
                <a:srgbClr val="FF8C39"/>
              </a:solidFill>
              <a:latin typeface="Tw Cen MT" panose="020B0602020104020603" pitchFamily="34" charset="0"/>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Q[C](e)</a:t>
            </a:r>
          </a:p>
        </p:txBody>
      </p:sp>
    </p:spTree>
    <p:extLst>
      <p:ext uri="{BB962C8B-B14F-4D97-AF65-F5344CB8AC3E}">
        <p14:creationId xmlns:p14="http://schemas.microsoft.com/office/powerpoint/2010/main" val="297046773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016758"/>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Q[C](e) True or False:</a:t>
            </a:r>
          </a:p>
          <a:p>
            <a:pPr algn="just"/>
            <a:r>
              <a:rPr lang="en-US" sz="4000" dirty="0">
                <a:solidFill>
                  <a:srgbClr val="03EDF9"/>
                </a:solidFill>
                <a:latin typeface="Tw Cen MT" panose="020B0602020104020603" pitchFamily="34" charset="0"/>
              </a:rPr>
              <a:t>1. The array int num[26] has twenty-six elements. </a:t>
            </a:r>
            <a:r>
              <a:rPr lang="en-US" sz="4000" b="1" dirty="0">
                <a:solidFill>
                  <a:srgbClr val="FF8C39"/>
                </a:solidFill>
                <a:latin typeface="Tw Cen MT" panose="020B0602020104020603" pitchFamily="34" charset="0"/>
              </a:rPr>
              <a:t>True</a:t>
            </a:r>
          </a:p>
          <a:p>
            <a:pPr algn="just"/>
            <a:r>
              <a:rPr lang="en-US" sz="4000" dirty="0">
                <a:solidFill>
                  <a:srgbClr val="03EDF9"/>
                </a:solidFill>
                <a:latin typeface="Tw Cen MT" panose="020B0602020104020603" pitchFamily="34" charset="0"/>
              </a:rPr>
              <a:t>2. The expression num[1] designates the first element in the array. </a:t>
            </a:r>
            <a:r>
              <a:rPr lang="en-US" sz="4000" b="1" dirty="0">
                <a:solidFill>
                  <a:srgbClr val="FF8C39"/>
                </a:solidFill>
                <a:latin typeface="Tw Cen MT" panose="020B0602020104020603" pitchFamily="34" charset="0"/>
              </a:rPr>
              <a:t>False</a:t>
            </a:r>
            <a:endParaRPr lang="en-US" sz="4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3. It is necessary to initialize the array at the time of declaration. </a:t>
            </a:r>
            <a:r>
              <a:rPr lang="en-US" sz="4000" b="1" dirty="0">
                <a:solidFill>
                  <a:srgbClr val="FF8C39"/>
                </a:solidFill>
                <a:latin typeface="Tw Cen MT" panose="020B0602020104020603" pitchFamily="34" charset="0"/>
              </a:rPr>
              <a:t>False</a:t>
            </a:r>
            <a:endParaRPr lang="en-US" sz="4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4. The expression num[27] designates the twenty-eighth element as the array. </a:t>
            </a:r>
            <a:r>
              <a:rPr lang="en-US" sz="4000" b="1" dirty="0">
                <a:solidFill>
                  <a:srgbClr val="FF8C39"/>
                </a:solidFill>
                <a:latin typeface="Tw Cen MT" panose="020B0602020104020603" pitchFamily="34" charset="0"/>
              </a:rPr>
              <a:t>True</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Q[C](e)</a:t>
            </a:r>
          </a:p>
        </p:txBody>
      </p:sp>
    </p:spTree>
    <p:extLst>
      <p:ext uri="{BB962C8B-B14F-4D97-AF65-F5344CB8AC3E}">
        <p14:creationId xmlns:p14="http://schemas.microsoft.com/office/powerpoint/2010/main" val="106079126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324535"/>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(a) What will happen if you try to put so many values into an array when you initialize it that the size of the array is exceeded?</a:t>
            </a:r>
          </a:p>
          <a:p>
            <a:pPr algn="just"/>
            <a:r>
              <a:rPr lang="en-US" sz="4000" dirty="0">
                <a:solidFill>
                  <a:srgbClr val="03EDF9"/>
                </a:solidFill>
                <a:latin typeface="Tw Cen MT" panose="020B0602020104020603" pitchFamily="34" charset="0"/>
              </a:rPr>
              <a:t>1. Nothing</a:t>
            </a:r>
          </a:p>
          <a:p>
            <a:pPr algn="just"/>
            <a:r>
              <a:rPr lang="en-US" sz="4000" dirty="0">
                <a:solidFill>
                  <a:srgbClr val="03EDF9"/>
                </a:solidFill>
                <a:latin typeface="Tw Cen MT" panose="020B0602020104020603" pitchFamily="34" charset="0"/>
              </a:rPr>
              <a:t>2. Possible system malfunction </a:t>
            </a:r>
          </a:p>
          <a:p>
            <a:pPr algn="just"/>
            <a:r>
              <a:rPr lang="en-US" sz="4000" dirty="0">
                <a:solidFill>
                  <a:srgbClr val="03EDF9"/>
                </a:solidFill>
                <a:latin typeface="Tw Cen MT" panose="020B0602020104020603" pitchFamily="34" charset="0"/>
              </a:rPr>
              <a:t>3. Error message from the compiler</a:t>
            </a:r>
          </a:p>
          <a:p>
            <a:pPr algn="just"/>
            <a:r>
              <a:rPr lang="en-US" sz="4000" dirty="0">
                <a:solidFill>
                  <a:srgbClr val="03EDF9"/>
                </a:solidFill>
                <a:latin typeface="Tw Cen MT" panose="020B0602020104020603" pitchFamily="34" charset="0"/>
              </a:rPr>
              <a:t>4. Other data may be overwritten</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Q[G](a)</a:t>
            </a:r>
          </a:p>
        </p:txBody>
      </p:sp>
    </p:spTree>
    <p:extLst>
      <p:ext uri="{BB962C8B-B14F-4D97-AF65-F5344CB8AC3E}">
        <p14:creationId xmlns:p14="http://schemas.microsoft.com/office/powerpoint/2010/main" val="124427475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wipe(left)">
                                      <p:cBhvr>
                                        <p:cTn id="11" dur="500"/>
                                        <p:tgtEl>
                                          <p:spTgt spid="2">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left)">
                                      <p:cBhvr>
                                        <p:cTn id="15" dur="500"/>
                                        <p:tgtEl>
                                          <p:spTgt spid="2">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500"/>
                                        <p:tgtEl>
                                          <p:spTgt spid="2">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wipe(left)">
                                      <p:cBhvr>
                                        <p:cTn id="23" dur="500"/>
                                        <p:tgtEl>
                                          <p:spTgt spid="2">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left)">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324535"/>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(a) What will happen if you try to put so many values into an array when you initialize it that the size of the array is exceeded?</a:t>
            </a:r>
          </a:p>
          <a:p>
            <a:pPr algn="just"/>
            <a:r>
              <a:rPr lang="en-US" sz="4000" dirty="0">
                <a:solidFill>
                  <a:srgbClr val="03EDF9"/>
                </a:solidFill>
                <a:latin typeface="Tw Cen MT" panose="020B0602020104020603" pitchFamily="34" charset="0"/>
              </a:rPr>
              <a:t>1. Nothing</a:t>
            </a:r>
          </a:p>
          <a:p>
            <a:pPr algn="just"/>
            <a:r>
              <a:rPr lang="en-US" sz="4000" b="1" dirty="0">
                <a:solidFill>
                  <a:srgbClr val="FF8C39"/>
                </a:solidFill>
                <a:latin typeface="Tw Cen MT" panose="020B0602020104020603" pitchFamily="34" charset="0"/>
              </a:rPr>
              <a:t>2. Possible system malfunction </a:t>
            </a:r>
          </a:p>
          <a:p>
            <a:pPr algn="just"/>
            <a:r>
              <a:rPr lang="en-US" sz="4000" dirty="0">
                <a:solidFill>
                  <a:srgbClr val="03EDF9"/>
                </a:solidFill>
                <a:latin typeface="Tw Cen MT" panose="020B0602020104020603" pitchFamily="34" charset="0"/>
              </a:rPr>
              <a:t>3. Error message from the compiler</a:t>
            </a:r>
          </a:p>
          <a:p>
            <a:pPr algn="just"/>
            <a:r>
              <a:rPr lang="en-US" sz="4000" b="1" dirty="0">
                <a:solidFill>
                  <a:srgbClr val="FF8C39"/>
                </a:solidFill>
                <a:latin typeface="Tw Cen MT" panose="020B0602020104020603" pitchFamily="34" charset="0"/>
              </a:rPr>
              <a:t>4. Other data may be overwritten</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Q[G](a)</a:t>
            </a:r>
          </a:p>
        </p:txBody>
      </p:sp>
    </p:spTree>
    <p:extLst>
      <p:ext uri="{BB962C8B-B14F-4D97-AF65-F5344CB8AC3E}">
        <p14:creationId xmlns:p14="http://schemas.microsoft.com/office/powerpoint/2010/main" val="317647343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2246769"/>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(b) In an array int </a:t>
            </a:r>
            <a:r>
              <a:rPr lang="en-US" sz="4000" dirty="0" err="1">
                <a:solidFill>
                  <a:srgbClr val="03EDF9"/>
                </a:solidFill>
                <a:latin typeface="Tw Cen MT" panose="020B0602020104020603" pitchFamily="34" charset="0"/>
              </a:rPr>
              <a:t>arr</a:t>
            </a:r>
            <a:r>
              <a:rPr lang="en-US" sz="4000" dirty="0">
                <a:solidFill>
                  <a:srgbClr val="03EDF9"/>
                </a:solidFill>
                <a:latin typeface="Tw Cen MT" panose="020B0602020104020603" pitchFamily="34" charset="0"/>
              </a:rPr>
              <a:t>[12] the word </a:t>
            </a:r>
            <a:r>
              <a:rPr lang="en-US" sz="4000" dirty="0" err="1">
                <a:solidFill>
                  <a:srgbClr val="03EDF9"/>
                </a:solidFill>
                <a:latin typeface="Tw Cen MT" panose="020B0602020104020603" pitchFamily="34" charset="0"/>
              </a:rPr>
              <a:t>arr</a:t>
            </a:r>
            <a:r>
              <a:rPr lang="en-US" sz="4000" dirty="0">
                <a:solidFill>
                  <a:srgbClr val="03EDF9"/>
                </a:solidFill>
                <a:latin typeface="Tw Cen MT" panose="020B0602020104020603" pitchFamily="34" charset="0"/>
              </a:rPr>
              <a:t> represents the a ________ of the array.</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Q[G](b)</a:t>
            </a:r>
          </a:p>
        </p:txBody>
      </p:sp>
    </p:spTree>
    <p:extLst>
      <p:ext uri="{BB962C8B-B14F-4D97-AF65-F5344CB8AC3E}">
        <p14:creationId xmlns:p14="http://schemas.microsoft.com/office/powerpoint/2010/main" val="5038445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2246769"/>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(b) In an array int </a:t>
            </a:r>
            <a:r>
              <a:rPr lang="en-US" sz="4000" dirty="0" err="1">
                <a:solidFill>
                  <a:srgbClr val="03EDF9"/>
                </a:solidFill>
                <a:latin typeface="Tw Cen MT" panose="020B0602020104020603" pitchFamily="34" charset="0"/>
              </a:rPr>
              <a:t>arr</a:t>
            </a:r>
            <a:r>
              <a:rPr lang="en-US" sz="4000" dirty="0">
                <a:solidFill>
                  <a:srgbClr val="03EDF9"/>
                </a:solidFill>
                <a:latin typeface="Tw Cen MT" panose="020B0602020104020603" pitchFamily="34" charset="0"/>
              </a:rPr>
              <a:t>[12] the word </a:t>
            </a:r>
            <a:r>
              <a:rPr lang="en-US" sz="4000" dirty="0" err="1">
                <a:solidFill>
                  <a:srgbClr val="03EDF9"/>
                </a:solidFill>
                <a:latin typeface="Tw Cen MT" panose="020B0602020104020603" pitchFamily="34" charset="0"/>
              </a:rPr>
              <a:t>arr</a:t>
            </a:r>
            <a:r>
              <a:rPr lang="en-US" sz="4000" dirty="0">
                <a:solidFill>
                  <a:srgbClr val="03EDF9"/>
                </a:solidFill>
                <a:latin typeface="Tw Cen MT" panose="020B0602020104020603" pitchFamily="34" charset="0"/>
              </a:rPr>
              <a:t> represents the a </a:t>
            </a:r>
            <a:r>
              <a:rPr lang="en-US" sz="4000" b="1" dirty="0">
                <a:solidFill>
                  <a:srgbClr val="FF8C39"/>
                </a:solidFill>
                <a:latin typeface="Tw Cen MT" panose="020B0602020104020603" pitchFamily="34" charset="0"/>
              </a:rPr>
              <a:t>name</a:t>
            </a:r>
            <a:r>
              <a:rPr lang="en-US" sz="4000" dirty="0">
                <a:solidFill>
                  <a:srgbClr val="03EDF9"/>
                </a:solidFill>
                <a:latin typeface="Tw Cen MT" panose="020B0602020104020603" pitchFamily="34" charset="0"/>
              </a:rPr>
              <a:t> of the array.</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Q[G](b)</a:t>
            </a:r>
          </a:p>
        </p:txBody>
      </p:sp>
    </p:spTree>
    <p:extLst>
      <p:ext uri="{BB962C8B-B14F-4D97-AF65-F5344CB8AC3E}">
        <p14:creationId xmlns:p14="http://schemas.microsoft.com/office/powerpoint/2010/main" val="155259557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5" name="TextBox 4">
            <a:extLst>
              <a:ext uri="{FF2B5EF4-FFF2-40B4-BE49-F238E27FC236}">
                <a16:creationId xmlns:a16="http://schemas.microsoft.com/office/drawing/2014/main" id="{6E06FDFF-C005-A394-9F76-D740E43F674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Q[A](a)</a:t>
            </a: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(a)</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6" y="756950"/>
            <a:ext cx="7962374" cy="5262979"/>
          </a:xfrm>
          <a:prstGeom prst="rect">
            <a:avLst/>
          </a:prstGeom>
          <a:solidFill>
            <a:srgbClr val="262335"/>
          </a:solidFill>
        </p:spPr>
        <p:txBody>
          <a:bodyPr wrap="square">
            <a:spAutoFit/>
          </a:bodyPr>
          <a:lstStyle/>
          <a:p>
            <a:r>
              <a:rPr lang="pt-BR" sz="2800" b="0" dirty="0">
                <a:solidFill>
                  <a:srgbClr val="72F1B8"/>
                </a:solidFill>
                <a:effectLst/>
                <a:latin typeface="Consolas" panose="020B0609020204030204" pitchFamily="49" charset="0"/>
              </a:rPr>
              <a:t>#include</a:t>
            </a:r>
            <a:r>
              <a:rPr lang="pt-BR" sz="2800" b="0" dirty="0">
                <a:solidFill>
                  <a:srgbClr val="BBBBBB"/>
                </a:solidFill>
                <a:effectLst/>
                <a:latin typeface="Consolas" panose="020B0609020204030204" pitchFamily="49" charset="0"/>
              </a:rPr>
              <a:t> </a:t>
            </a:r>
            <a:r>
              <a:rPr lang="pt-BR" sz="2800" b="0" dirty="0">
                <a:solidFill>
                  <a:srgbClr val="FF8B39"/>
                </a:solidFill>
                <a:effectLst/>
                <a:latin typeface="Consolas" panose="020B0609020204030204" pitchFamily="49" charset="0"/>
              </a:rPr>
              <a:t>&lt;stdio.h&gt;</a:t>
            </a:r>
            <a:endParaRPr lang="pt-BR" sz="2800" b="0" dirty="0">
              <a:solidFill>
                <a:srgbClr val="BBBBBB"/>
              </a:solidFill>
              <a:effectLst/>
              <a:latin typeface="Consolas" panose="020B0609020204030204" pitchFamily="49" charset="0"/>
            </a:endParaRPr>
          </a:p>
          <a:p>
            <a:r>
              <a:rPr lang="pt-BR" sz="2800" b="0" dirty="0">
                <a:solidFill>
                  <a:srgbClr val="FEDE5D"/>
                </a:solidFill>
                <a:effectLst/>
                <a:latin typeface="Consolas" panose="020B0609020204030204" pitchFamily="49" charset="0"/>
              </a:rPr>
              <a:t>int</a:t>
            </a:r>
            <a:r>
              <a:rPr lang="pt-BR" sz="2800" b="0" dirty="0">
                <a:solidFill>
                  <a:srgbClr val="BBBBBB"/>
                </a:solidFill>
                <a:effectLst/>
                <a:latin typeface="Consolas" panose="020B0609020204030204" pitchFamily="49" charset="0"/>
              </a:rPr>
              <a:t> </a:t>
            </a:r>
            <a:r>
              <a:rPr lang="pt-BR" sz="2800" b="0" dirty="0">
                <a:solidFill>
                  <a:srgbClr val="36F9F6"/>
                </a:solidFill>
                <a:effectLst/>
                <a:latin typeface="Consolas" panose="020B0609020204030204" pitchFamily="49" charset="0"/>
              </a:rPr>
              <a:t>main</a:t>
            </a:r>
            <a:r>
              <a:rPr lang="pt-BR" sz="2800" b="0" dirty="0">
                <a:solidFill>
                  <a:srgbClr val="BBBBBB"/>
                </a:solidFill>
                <a:effectLst/>
                <a:latin typeface="Consolas" panose="020B0609020204030204" pitchFamily="49" charset="0"/>
              </a:rPr>
              <a:t>()</a:t>
            </a:r>
          </a:p>
          <a:p>
            <a:r>
              <a:rPr lang="pt-BR" sz="2800" b="0" dirty="0">
                <a:solidFill>
                  <a:srgbClr val="BBBBBB"/>
                </a:solidFill>
                <a:effectLst/>
                <a:latin typeface="Consolas" panose="020B0609020204030204" pitchFamily="49" charset="0"/>
              </a:rPr>
              <a:t>{</a:t>
            </a:r>
          </a:p>
          <a:p>
            <a:r>
              <a:rPr lang="pt-BR" sz="2800" b="0" dirty="0">
                <a:solidFill>
                  <a:srgbClr val="BBBBBB"/>
                </a:solidFill>
                <a:effectLst/>
                <a:latin typeface="Consolas" panose="020B0609020204030204" pitchFamily="49" charset="0"/>
              </a:rPr>
              <a:t>    </a:t>
            </a:r>
            <a:r>
              <a:rPr lang="pt-BR" sz="2800" b="0" dirty="0">
                <a:solidFill>
                  <a:srgbClr val="FEDE5D"/>
                </a:solidFill>
                <a:effectLst/>
                <a:latin typeface="Consolas" panose="020B0609020204030204" pitchFamily="49" charset="0"/>
              </a:rPr>
              <a:t>int</a:t>
            </a:r>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num</a:t>
            </a:r>
            <a:r>
              <a:rPr lang="pt-BR" sz="2800" b="0" dirty="0">
                <a:solidFill>
                  <a:srgbClr val="BBBBBB"/>
                </a:solidFill>
                <a:effectLst/>
                <a:latin typeface="Consolas" panose="020B0609020204030204" pitchFamily="49" charset="0"/>
              </a:rPr>
              <a:t>[</a:t>
            </a:r>
            <a:r>
              <a:rPr lang="pt-BR" sz="2800" b="0" dirty="0">
                <a:solidFill>
                  <a:srgbClr val="F97E72"/>
                </a:solidFill>
                <a:effectLst/>
                <a:latin typeface="Consolas" panose="020B0609020204030204" pitchFamily="49" charset="0"/>
              </a:rPr>
              <a:t>26</a:t>
            </a:r>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temp</a:t>
            </a:r>
            <a:r>
              <a:rPr lang="pt-BR" sz="2800" b="0" dirty="0">
                <a:solidFill>
                  <a:srgbClr val="BBBBBB"/>
                </a:solidFill>
                <a:effectLst/>
                <a:latin typeface="Consolas" panose="020B0609020204030204" pitchFamily="49" charset="0"/>
              </a:rPr>
              <a:t>;</a:t>
            </a:r>
          </a:p>
          <a:p>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num</a:t>
            </a:r>
            <a:r>
              <a:rPr lang="pt-BR" sz="2800" b="0" dirty="0">
                <a:solidFill>
                  <a:srgbClr val="BBBBBB"/>
                </a:solidFill>
                <a:effectLst/>
                <a:latin typeface="Consolas" panose="020B0609020204030204" pitchFamily="49" charset="0"/>
              </a:rPr>
              <a:t>[</a:t>
            </a:r>
            <a:r>
              <a:rPr lang="pt-BR" sz="2800" b="0" dirty="0">
                <a:solidFill>
                  <a:srgbClr val="F97E72"/>
                </a:solidFill>
                <a:effectLst/>
                <a:latin typeface="Consolas" panose="020B0609020204030204" pitchFamily="49" charset="0"/>
              </a:rPr>
              <a:t>0</a:t>
            </a:r>
            <a:r>
              <a:rPr lang="pt-BR" sz="2800" b="0" dirty="0">
                <a:solidFill>
                  <a:srgbClr val="BBBBBB"/>
                </a:solidFill>
                <a:effectLst/>
                <a:latin typeface="Consolas" panose="020B0609020204030204" pitchFamily="49" charset="0"/>
              </a:rPr>
              <a:t>] </a:t>
            </a:r>
            <a:r>
              <a:rPr lang="pt-BR" sz="2800" b="0" dirty="0">
                <a:solidFill>
                  <a:srgbClr val="FFFFFF"/>
                </a:solidFill>
                <a:effectLst/>
                <a:latin typeface="Consolas" panose="020B0609020204030204" pitchFamily="49" charset="0"/>
              </a:rPr>
              <a:t>=</a:t>
            </a:r>
            <a:r>
              <a:rPr lang="pt-BR" sz="2800" b="0" dirty="0">
                <a:solidFill>
                  <a:srgbClr val="BBBBBB"/>
                </a:solidFill>
                <a:effectLst/>
                <a:latin typeface="Consolas" panose="020B0609020204030204" pitchFamily="49" charset="0"/>
              </a:rPr>
              <a:t> </a:t>
            </a:r>
            <a:r>
              <a:rPr lang="pt-BR" sz="2800" b="0" dirty="0">
                <a:solidFill>
                  <a:srgbClr val="F97E72"/>
                </a:solidFill>
                <a:effectLst/>
                <a:latin typeface="Consolas" panose="020B0609020204030204" pitchFamily="49" charset="0"/>
              </a:rPr>
              <a:t>100</a:t>
            </a:r>
            <a:r>
              <a:rPr lang="pt-BR" sz="2800" b="0" dirty="0">
                <a:solidFill>
                  <a:srgbClr val="BBBBBB"/>
                </a:solidFill>
                <a:effectLst/>
                <a:latin typeface="Consolas" panose="020B0609020204030204" pitchFamily="49" charset="0"/>
              </a:rPr>
              <a:t>; </a:t>
            </a:r>
          </a:p>
          <a:p>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num</a:t>
            </a:r>
            <a:r>
              <a:rPr lang="pt-BR" sz="2800" b="0" dirty="0">
                <a:solidFill>
                  <a:srgbClr val="BBBBBB"/>
                </a:solidFill>
                <a:effectLst/>
                <a:latin typeface="Consolas" panose="020B0609020204030204" pitchFamily="49" charset="0"/>
              </a:rPr>
              <a:t>[</a:t>
            </a:r>
            <a:r>
              <a:rPr lang="pt-BR" sz="2800" b="0" dirty="0">
                <a:solidFill>
                  <a:srgbClr val="F97E72"/>
                </a:solidFill>
                <a:effectLst/>
                <a:latin typeface="Consolas" panose="020B0609020204030204" pitchFamily="49" charset="0"/>
              </a:rPr>
              <a:t>25</a:t>
            </a:r>
            <a:r>
              <a:rPr lang="pt-BR" sz="2800" b="0" dirty="0">
                <a:solidFill>
                  <a:srgbClr val="BBBBBB"/>
                </a:solidFill>
                <a:effectLst/>
                <a:latin typeface="Consolas" panose="020B0609020204030204" pitchFamily="49" charset="0"/>
              </a:rPr>
              <a:t>] </a:t>
            </a:r>
            <a:r>
              <a:rPr lang="pt-BR" sz="2800" b="0" dirty="0">
                <a:solidFill>
                  <a:srgbClr val="FFFFFF"/>
                </a:solidFill>
                <a:effectLst/>
                <a:latin typeface="Consolas" panose="020B0609020204030204" pitchFamily="49" charset="0"/>
              </a:rPr>
              <a:t>=</a:t>
            </a:r>
            <a:r>
              <a:rPr lang="pt-BR" sz="2800" b="0" dirty="0">
                <a:solidFill>
                  <a:srgbClr val="BBBBBB"/>
                </a:solidFill>
                <a:effectLst/>
                <a:latin typeface="Consolas" panose="020B0609020204030204" pitchFamily="49" charset="0"/>
              </a:rPr>
              <a:t> </a:t>
            </a:r>
            <a:r>
              <a:rPr lang="pt-BR" sz="2800" b="0" dirty="0">
                <a:solidFill>
                  <a:srgbClr val="F97E72"/>
                </a:solidFill>
                <a:effectLst/>
                <a:latin typeface="Consolas" panose="020B0609020204030204" pitchFamily="49" charset="0"/>
              </a:rPr>
              <a:t>200</a:t>
            </a:r>
            <a:r>
              <a:rPr lang="pt-BR" sz="2800" b="0" dirty="0">
                <a:solidFill>
                  <a:srgbClr val="BBBBBB"/>
                </a:solidFill>
                <a:effectLst/>
                <a:latin typeface="Consolas" panose="020B0609020204030204" pitchFamily="49" charset="0"/>
              </a:rPr>
              <a:t>;</a:t>
            </a:r>
          </a:p>
          <a:p>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temp</a:t>
            </a:r>
            <a:r>
              <a:rPr lang="pt-BR" sz="2800" b="0" dirty="0">
                <a:solidFill>
                  <a:srgbClr val="BBBBBB"/>
                </a:solidFill>
                <a:effectLst/>
                <a:latin typeface="Consolas" panose="020B0609020204030204" pitchFamily="49" charset="0"/>
              </a:rPr>
              <a:t> </a:t>
            </a:r>
            <a:r>
              <a:rPr lang="pt-BR" sz="2800" b="0" dirty="0">
                <a:solidFill>
                  <a:srgbClr val="FFFFFF"/>
                </a:solidFill>
                <a:effectLst/>
                <a:latin typeface="Consolas" panose="020B0609020204030204" pitchFamily="49" charset="0"/>
              </a:rPr>
              <a:t>=</a:t>
            </a:r>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num</a:t>
            </a:r>
            <a:r>
              <a:rPr lang="pt-BR" sz="2800" b="0" dirty="0">
                <a:solidFill>
                  <a:srgbClr val="BBBBBB"/>
                </a:solidFill>
                <a:effectLst/>
                <a:latin typeface="Consolas" panose="020B0609020204030204" pitchFamily="49" charset="0"/>
              </a:rPr>
              <a:t>[</a:t>
            </a:r>
            <a:r>
              <a:rPr lang="pt-BR" sz="2800" b="0" dirty="0">
                <a:solidFill>
                  <a:srgbClr val="F97E72"/>
                </a:solidFill>
                <a:effectLst/>
                <a:latin typeface="Consolas" panose="020B0609020204030204" pitchFamily="49" charset="0"/>
              </a:rPr>
              <a:t>25</a:t>
            </a:r>
            <a:r>
              <a:rPr lang="pt-BR" sz="2800" b="0" dirty="0">
                <a:solidFill>
                  <a:srgbClr val="BBBBBB"/>
                </a:solidFill>
                <a:effectLst/>
                <a:latin typeface="Consolas" panose="020B0609020204030204" pitchFamily="49" charset="0"/>
              </a:rPr>
              <a:t>]; </a:t>
            </a:r>
          </a:p>
          <a:p>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num</a:t>
            </a:r>
            <a:r>
              <a:rPr lang="pt-BR" sz="2800" b="0" dirty="0">
                <a:solidFill>
                  <a:srgbClr val="BBBBBB"/>
                </a:solidFill>
                <a:effectLst/>
                <a:latin typeface="Consolas" panose="020B0609020204030204" pitchFamily="49" charset="0"/>
              </a:rPr>
              <a:t>[</a:t>
            </a:r>
            <a:r>
              <a:rPr lang="pt-BR" sz="2800" b="0" dirty="0">
                <a:solidFill>
                  <a:srgbClr val="F97E72"/>
                </a:solidFill>
                <a:effectLst/>
                <a:latin typeface="Consolas" panose="020B0609020204030204" pitchFamily="49" charset="0"/>
              </a:rPr>
              <a:t>25</a:t>
            </a:r>
            <a:r>
              <a:rPr lang="pt-BR" sz="2800" b="0" dirty="0">
                <a:solidFill>
                  <a:srgbClr val="BBBBBB"/>
                </a:solidFill>
                <a:effectLst/>
                <a:latin typeface="Consolas" panose="020B0609020204030204" pitchFamily="49" charset="0"/>
              </a:rPr>
              <a:t>] </a:t>
            </a:r>
            <a:r>
              <a:rPr lang="pt-BR" sz="2800" b="0" dirty="0">
                <a:solidFill>
                  <a:srgbClr val="FFFFFF"/>
                </a:solidFill>
                <a:effectLst/>
                <a:latin typeface="Consolas" panose="020B0609020204030204" pitchFamily="49" charset="0"/>
              </a:rPr>
              <a:t>=</a:t>
            </a:r>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num</a:t>
            </a:r>
            <a:r>
              <a:rPr lang="pt-BR" sz="2800" b="0" dirty="0">
                <a:solidFill>
                  <a:srgbClr val="BBBBBB"/>
                </a:solidFill>
                <a:effectLst/>
                <a:latin typeface="Consolas" panose="020B0609020204030204" pitchFamily="49" charset="0"/>
              </a:rPr>
              <a:t>[</a:t>
            </a:r>
            <a:r>
              <a:rPr lang="pt-BR" sz="2800" b="0" dirty="0">
                <a:solidFill>
                  <a:srgbClr val="F97E72"/>
                </a:solidFill>
                <a:effectLst/>
                <a:latin typeface="Consolas" panose="020B0609020204030204" pitchFamily="49" charset="0"/>
              </a:rPr>
              <a:t>0</a:t>
            </a:r>
            <a:r>
              <a:rPr lang="pt-BR" sz="2800" b="0" dirty="0">
                <a:solidFill>
                  <a:srgbClr val="BBBBBB"/>
                </a:solidFill>
                <a:effectLst/>
                <a:latin typeface="Consolas" panose="020B0609020204030204" pitchFamily="49" charset="0"/>
              </a:rPr>
              <a:t>];</a:t>
            </a:r>
          </a:p>
          <a:p>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num</a:t>
            </a:r>
            <a:r>
              <a:rPr lang="pt-BR" sz="2800" b="0" dirty="0">
                <a:solidFill>
                  <a:srgbClr val="BBBBBB"/>
                </a:solidFill>
                <a:effectLst/>
                <a:latin typeface="Consolas" panose="020B0609020204030204" pitchFamily="49" charset="0"/>
              </a:rPr>
              <a:t>[</a:t>
            </a:r>
            <a:r>
              <a:rPr lang="pt-BR" sz="2800" b="0" dirty="0">
                <a:solidFill>
                  <a:srgbClr val="F97E72"/>
                </a:solidFill>
                <a:effectLst/>
                <a:latin typeface="Consolas" panose="020B0609020204030204" pitchFamily="49" charset="0"/>
              </a:rPr>
              <a:t>0</a:t>
            </a:r>
            <a:r>
              <a:rPr lang="pt-BR" sz="2800" b="0" dirty="0">
                <a:solidFill>
                  <a:srgbClr val="BBBBBB"/>
                </a:solidFill>
                <a:effectLst/>
                <a:latin typeface="Consolas" panose="020B0609020204030204" pitchFamily="49" charset="0"/>
              </a:rPr>
              <a:t>] </a:t>
            </a:r>
            <a:r>
              <a:rPr lang="pt-BR" sz="2800" b="0" dirty="0">
                <a:solidFill>
                  <a:srgbClr val="FFFFFF"/>
                </a:solidFill>
                <a:effectLst/>
                <a:latin typeface="Consolas" panose="020B0609020204030204" pitchFamily="49" charset="0"/>
              </a:rPr>
              <a:t>=</a:t>
            </a:r>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temp</a:t>
            </a:r>
            <a:r>
              <a:rPr lang="pt-BR" sz="2800" b="0" dirty="0">
                <a:solidFill>
                  <a:srgbClr val="BBBBBB"/>
                </a:solidFill>
                <a:effectLst/>
                <a:latin typeface="Consolas" panose="020B0609020204030204" pitchFamily="49" charset="0"/>
              </a:rPr>
              <a:t>;</a:t>
            </a:r>
          </a:p>
          <a:p>
            <a:r>
              <a:rPr lang="pt-BR" sz="2800" b="0" dirty="0">
                <a:solidFill>
                  <a:srgbClr val="BBBBBB"/>
                </a:solidFill>
                <a:effectLst/>
                <a:latin typeface="Consolas" panose="020B0609020204030204" pitchFamily="49" charset="0"/>
              </a:rPr>
              <a:t>    </a:t>
            </a:r>
            <a:r>
              <a:rPr lang="pt-BR" sz="2800" b="0" dirty="0">
                <a:solidFill>
                  <a:srgbClr val="36F9F6"/>
                </a:solidFill>
                <a:effectLst/>
                <a:latin typeface="Consolas" panose="020B0609020204030204" pitchFamily="49" charset="0"/>
              </a:rPr>
              <a:t>printf</a:t>
            </a:r>
            <a:r>
              <a:rPr lang="pt-BR" sz="2800" b="0" dirty="0">
                <a:solidFill>
                  <a:srgbClr val="BBBBBB"/>
                </a:solidFill>
                <a:effectLst/>
                <a:latin typeface="Consolas" panose="020B0609020204030204" pitchFamily="49" charset="0"/>
              </a:rPr>
              <a:t>(</a:t>
            </a:r>
            <a:r>
              <a:rPr lang="pt-BR" sz="2800" b="0" dirty="0">
                <a:solidFill>
                  <a:srgbClr val="FF8B39"/>
                </a:solidFill>
                <a:effectLst/>
                <a:latin typeface="Consolas" panose="020B0609020204030204" pitchFamily="49" charset="0"/>
              </a:rPr>
              <a:t>"</a:t>
            </a:r>
            <a:r>
              <a:rPr lang="pt-BR" sz="2800" b="0" i="1" dirty="0">
                <a:solidFill>
                  <a:srgbClr val="72F1B8"/>
                </a:solidFill>
                <a:effectLst/>
                <a:latin typeface="Consolas" panose="020B0609020204030204" pitchFamily="49" charset="0"/>
              </a:rPr>
              <a:t>%d</a:t>
            </a:r>
            <a:r>
              <a:rPr lang="pt-BR" sz="2800" b="0" dirty="0">
                <a:solidFill>
                  <a:srgbClr val="FF8B39"/>
                </a:solidFill>
                <a:effectLst/>
                <a:latin typeface="Consolas" panose="020B0609020204030204" pitchFamily="49" charset="0"/>
              </a:rPr>
              <a:t> </a:t>
            </a:r>
            <a:r>
              <a:rPr lang="pt-BR" sz="2800" b="0" i="1" dirty="0">
                <a:solidFill>
                  <a:srgbClr val="72F1B8"/>
                </a:solidFill>
                <a:effectLst/>
                <a:latin typeface="Consolas" panose="020B0609020204030204" pitchFamily="49" charset="0"/>
              </a:rPr>
              <a:t>%d</a:t>
            </a:r>
            <a:r>
              <a:rPr lang="pt-BR" sz="2800" b="0" dirty="0">
                <a:solidFill>
                  <a:srgbClr val="36F9F6"/>
                </a:solidFill>
                <a:effectLst/>
                <a:latin typeface="Consolas" panose="020B0609020204030204" pitchFamily="49" charset="0"/>
              </a:rPr>
              <a:t>\n</a:t>
            </a:r>
            <a:r>
              <a:rPr lang="pt-BR" sz="2800" b="0" dirty="0">
                <a:solidFill>
                  <a:srgbClr val="FF8B39"/>
                </a:solidFill>
                <a:effectLst/>
                <a:latin typeface="Consolas" panose="020B0609020204030204" pitchFamily="49" charset="0"/>
              </a:rPr>
              <a:t>"</a:t>
            </a:r>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num</a:t>
            </a:r>
            <a:r>
              <a:rPr lang="pt-BR" sz="2800" b="0" dirty="0">
                <a:solidFill>
                  <a:srgbClr val="BBBBBB"/>
                </a:solidFill>
                <a:effectLst/>
                <a:latin typeface="Consolas" panose="020B0609020204030204" pitchFamily="49" charset="0"/>
              </a:rPr>
              <a:t>[</a:t>
            </a:r>
            <a:r>
              <a:rPr lang="pt-BR" sz="2800" b="0" dirty="0">
                <a:solidFill>
                  <a:srgbClr val="F97E72"/>
                </a:solidFill>
                <a:effectLst/>
                <a:latin typeface="Consolas" panose="020B0609020204030204" pitchFamily="49" charset="0"/>
              </a:rPr>
              <a:t>0</a:t>
            </a:r>
            <a:r>
              <a:rPr lang="pt-BR" sz="2800" b="0" dirty="0">
                <a:solidFill>
                  <a:srgbClr val="BBBBBB"/>
                </a:solidFill>
                <a:effectLst/>
                <a:latin typeface="Consolas" panose="020B0609020204030204" pitchFamily="49" charset="0"/>
              </a:rPr>
              <a:t>], </a:t>
            </a:r>
            <a:r>
              <a:rPr lang="pt-BR" sz="2800" b="0" dirty="0">
                <a:solidFill>
                  <a:srgbClr val="FF7EDB"/>
                </a:solidFill>
                <a:effectLst/>
                <a:latin typeface="Consolas" panose="020B0609020204030204" pitchFamily="49" charset="0"/>
              </a:rPr>
              <a:t>num</a:t>
            </a:r>
            <a:r>
              <a:rPr lang="pt-BR" sz="2800" b="0" dirty="0">
                <a:solidFill>
                  <a:srgbClr val="BBBBBB"/>
                </a:solidFill>
                <a:effectLst/>
                <a:latin typeface="Consolas" panose="020B0609020204030204" pitchFamily="49" charset="0"/>
              </a:rPr>
              <a:t>[</a:t>
            </a:r>
            <a:r>
              <a:rPr lang="pt-BR" sz="2800" b="0" dirty="0">
                <a:solidFill>
                  <a:srgbClr val="F97E72"/>
                </a:solidFill>
                <a:effectLst/>
                <a:latin typeface="Consolas" panose="020B0609020204030204" pitchFamily="49" charset="0"/>
              </a:rPr>
              <a:t>25</a:t>
            </a:r>
            <a:r>
              <a:rPr lang="pt-BR" sz="2800" b="0" dirty="0">
                <a:solidFill>
                  <a:srgbClr val="BBBBBB"/>
                </a:solidFill>
                <a:effectLst/>
                <a:latin typeface="Consolas" panose="020B0609020204030204" pitchFamily="49" charset="0"/>
              </a:rPr>
              <a:t>]);</a:t>
            </a:r>
          </a:p>
          <a:p>
            <a:r>
              <a:rPr lang="pt-BR" sz="2800" b="0" dirty="0">
                <a:solidFill>
                  <a:srgbClr val="BBBBBB"/>
                </a:solidFill>
                <a:effectLst/>
                <a:latin typeface="Consolas" panose="020B0609020204030204" pitchFamily="49" charset="0"/>
              </a:rPr>
              <a:t>    </a:t>
            </a:r>
            <a:r>
              <a:rPr lang="pt-BR" sz="2800" b="0" dirty="0">
                <a:solidFill>
                  <a:srgbClr val="FEDE5D"/>
                </a:solidFill>
                <a:effectLst/>
                <a:latin typeface="Consolas" panose="020B0609020204030204" pitchFamily="49" charset="0"/>
              </a:rPr>
              <a:t>return</a:t>
            </a:r>
            <a:r>
              <a:rPr lang="pt-BR" sz="2800" b="0" dirty="0">
                <a:solidFill>
                  <a:srgbClr val="BBBBBB"/>
                </a:solidFill>
                <a:effectLst/>
                <a:latin typeface="Consolas" panose="020B0609020204030204" pitchFamily="49" charset="0"/>
              </a:rPr>
              <a:t> </a:t>
            </a:r>
            <a:r>
              <a:rPr lang="pt-BR" sz="2800" b="0" dirty="0">
                <a:solidFill>
                  <a:srgbClr val="F97E72"/>
                </a:solidFill>
                <a:effectLst/>
                <a:latin typeface="Consolas" panose="020B0609020204030204" pitchFamily="49" charset="0"/>
              </a:rPr>
              <a:t>0</a:t>
            </a:r>
            <a:r>
              <a:rPr lang="pt-BR" sz="2800" b="0" dirty="0">
                <a:solidFill>
                  <a:srgbClr val="BBBBBB"/>
                </a:solidFill>
                <a:effectLst/>
                <a:latin typeface="Consolas" panose="020B0609020204030204" pitchFamily="49" charset="0"/>
              </a:rPr>
              <a:t>;</a:t>
            </a:r>
          </a:p>
          <a:p>
            <a:r>
              <a:rPr lang="pt-BR" sz="2800" b="0" dirty="0">
                <a:solidFill>
                  <a:srgbClr val="BBBBBB"/>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ABC4725D-D177-E423-E8B7-49018889215B}"/>
              </a:ext>
            </a:extLst>
          </p:cNvPr>
          <p:cNvSpPr txBox="1"/>
          <p:nvPr/>
        </p:nvSpPr>
        <p:spPr>
          <a:xfrm>
            <a:off x="8973268" y="838071"/>
            <a:ext cx="2641600"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 Output:</a:t>
            </a:r>
          </a:p>
        </p:txBody>
      </p:sp>
      <p:sp>
        <p:nvSpPr>
          <p:cNvPr id="21" name="TextBox 20">
            <a:extLst>
              <a:ext uri="{FF2B5EF4-FFF2-40B4-BE49-F238E27FC236}">
                <a16:creationId xmlns:a16="http://schemas.microsoft.com/office/drawing/2014/main" id="{9EC4836E-4842-A46D-E067-687D966CE170}"/>
              </a:ext>
            </a:extLst>
          </p:cNvPr>
          <p:cNvSpPr txBox="1"/>
          <p:nvPr/>
        </p:nvSpPr>
        <p:spPr>
          <a:xfrm>
            <a:off x="5667153" y="2911386"/>
            <a:ext cx="6314101" cy="1323439"/>
          </a:xfrm>
          <a:prstGeom prst="rect">
            <a:avLst/>
          </a:prstGeom>
          <a:noFill/>
        </p:spPr>
        <p:txBody>
          <a:bodyPr wrap="square" rtlCol="0">
            <a:spAutoFit/>
          </a:bodyPr>
          <a:lstStyle/>
          <a:p>
            <a:pPr algn="r"/>
            <a:r>
              <a:rPr lang="en-US" sz="4000" dirty="0">
                <a:solidFill>
                  <a:srgbClr val="03EDF9"/>
                </a:solidFill>
                <a:latin typeface="Tw Cen MT" panose="020B0602020104020603" pitchFamily="34" charset="0"/>
              </a:rPr>
              <a:t>✍️ The values of num[0] and num[100] are swapped.</a:t>
            </a:r>
          </a:p>
        </p:txBody>
      </p:sp>
      <p:pic>
        <p:nvPicPr>
          <p:cNvPr id="11" name="Picture 10">
            <a:extLst>
              <a:ext uri="{FF2B5EF4-FFF2-40B4-BE49-F238E27FC236}">
                <a16:creationId xmlns:a16="http://schemas.microsoft.com/office/drawing/2014/main" id="{30F42FB9-B349-8438-E5FE-38E9D84EDD96}"/>
              </a:ext>
            </a:extLst>
          </p:cNvPr>
          <p:cNvPicPr>
            <a:picLocks noChangeAspect="1"/>
          </p:cNvPicPr>
          <p:nvPr/>
        </p:nvPicPr>
        <p:blipFill>
          <a:blip r:embed="rId3"/>
          <a:stretch>
            <a:fillRect/>
          </a:stretch>
        </p:blipFill>
        <p:spPr>
          <a:xfrm>
            <a:off x="9051762" y="1798629"/>
            <a:ext cx="2743378" cy="818708"/>
          </a:xfrm>
          <a:prstGeom prst="rect">
            <a:avLst/>
          </a:prstGeom>
        </p:spPr>
      </p:pic>
    </p:spTree>
    <p:extLst>
      <p:ext uri="{BB962C8B-B14F-4D97-AF65-F5344CB8AC3E}">
        <p14:creationId xmlns:p14="http://schemas.microsoft.com/office/powerpoint/2010/main" val="422039332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08981"/>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(c) What will happen if you try to put too few values into an array when you initialize it?</a:t>
            </a:r>
          </a:p>
          <a:p>
            <a:pPr algn="just"/>
            <a:r>
              <a:rPr lang="en-US" sz="4000" dirty="0">
                <a:solidFill>
                  <a:srgbClr val="03EDF9"/>
                </a:solidFill>
                <a:latin typeface="Tw Cen MT" panose="020B0602020104020603" pitchFamily="34" charset="0"/>
              </a:rPr>
              <a:t>1. Nothing</a:t>
            </a:r>
          </a:p>
          <a:p>
            <a:pPr algn="just"/>
            <a:r>
              <a:rPr lang="en-US" sz="4000" dirty="0">
                <a:solidFill>
                  <a:srgbClr val="03EDF9"/>
                </a:solidFill>
                <a:latin typeface="Tw Cen MT" panose="020B0602020104020603" pitchFamily="34" charset="0"/>
              </a:rPr>
              <a:t>2. Possible system malfunction </a:t>
            </a:r>
          </a:p>
          <a:p>
            <a:pPr algn="just"/>
            <a:r>
              <a:rPr lang="en-US" sz="4000" dirty="0">
                <a:solidFill>
                  <a:srgbClr val="03EDF9"/>
                </a:solidFill>
                <a:latin typeface="Tw Cen MT" panose="020B0602020104020603" pitchFamily="34" charset="0"/>
              </a:rPr>
              <a:t>3. Error message from the compiler</a:t>
            </a:r>
          </a:p>
          <a:p>
            <a:pPr algn="just"/>
            <a:r>
              <a:rPr lang="en-US" sz="4000" dirty="0">
                <a:solidFill>
                  <a:srgbClr val="03EDF9"/>
                </a:solidFill>
                <a:latin typeface="Tw Cen MT" panose="020B0602020104020603" pitchFamily="34" charset="0"/>
              </a:rPr>
              <a:t>4. Unused elements will be filled with O's or garbage</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Q[G](c)</a:t>
            </a:r>
          </a:p>
        </p:txBody>
      </p:sp>
    </p:spTree>
    <p:extLst>
      <p:ext uri="{BB962C8B-B14F-4D97-AF65-F5344CB8AC3E}">
        <p14:creationId xmlns:p14="http://schemas.microsoft.com/office/powerpoint/2010/main" val="271712628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324535"/>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(c) What will happen if you try to put too few values into an array when you initialize it?</a:t>
            </a:r>
          </a:p>
          <a:p>
            <a:pPr algn="just"/>
            <a:r>
              <a:rPr lang="en-US" sz="4000" dirty="0">
                <a:solidFill>
                  <a:srgbClr val="03EDF9"/>
                </a:solidFill>
                <a:latin typeface="Tw Cen MT" panose="020B0602020104020603" pitchFamily="34" charset="0"/>
              </a:rPr>
              <a:t>1. Nothing</a:t>
            </a:r>
          </a:p>
          <a:p>
            <a:pPr algn="just"/>
            <a:r>
              <a:rPr lang="en-US" sz="4000" dirty="0">
                <a:solidFill>
                  <a:srgbClr val="03EDF9"/>
                </a:solidFill>
                <a:latin typeface="Tw Cen MT" panose="020B0602020104020603" pitchFamily="34" charset="0"/>
              </a:rPr>
              <a:t>2. Possible system malfunction </a:t>
            </a:r>
          </a:p>
          <a:p>
            <a:pPr algn="just"/>
            <a:r>
              <a:rPr lang="en-US" sz="4000" dirty="0">
                <a:solidFill>
                  <a:srgbClr val="03EDF9"/>
                </a:solidFill>
                <a:latin typeface="Tw Cen MT" panose="020B0602020104020603" pitchFamily="34" charset="0"/>
              </a:rPr>
              <a:t>3. Error message from the compiler</a:t>
            </a:r>
          </a:p>
          <a:p>
            <a:pPr algn="just"/>
            <a:r>
              <a:rPr lang="en-US" sz="4000" b="1" dirty="0">
                <a:solidFill>
                  <a:srgbClr val="FF8C39"/>
                </a:solidFill>
                <a:latin typeface="Tw Cen MT" panose="020B0602020104020603" pitchFamily="34" charset="0"/>
              </a:rPr>
              <a:t>4. Unused elements will be filled with 0's or garbage</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Q[G](c)</a:t>
            </a:r>
          </a:p>
        </p:txBody>
      </p:sp>
    </p:spTree>
    <p:extLst>
      <p:ext uri="{BB962C8B-B14F-4D97-AF65-F5344CB8AC3E}">
        <p14:creationId xmlns:p14="http://schemas.microsoft.com/office/powerpoint/2010/main" val="309433651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324535"/>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(d) What will happen if you assign a value to an element of an array whose subscript exceeds the size of the array? </a:t>
            </a:r>
          </a:p>
          <a:p>
            <a:pPr algn="just"/>
            <a:r>
              <a:rPr lang="en-US" sz="4000" dirty="0">
                <a:solidFill>
                  <a:srgbClr val="03EDF9"/>
                </a:solidFill>
                <a:latin typeface="Tw Cen MT" panose="020B0602020104020603" pitchFamily="34" charset="0"/>
              </a:rPr>
              <a:t>1. The element will be set to 0</a:t>
            </a:r>
          </a:p>
          <a:p>
            <a:pPr algn="just"/>
            <a:r>
              <a:rPr lang="en-US" sz="4000" dirty="0">
                <a:solidFill>
                  <a:srgbClr val="03EDF9"/>
                </a:solidFill>
                <a:latin typeface="Tw Cen MT" panose="020B0602020104020603" pitchFamily="34" charset="0"/>
              </a:rPr>
              <a:t>2. Nothing, it’s done all the time</a:t>
            </a:r>
          </a:p>
          <a:p>
            <a:pPr algn="just"/>
            <a:r>
              <a:rPr lang="en-US" sz="4000" dirty="0">
                <a:solidFill>
                  <a:srgbClr val="03EDF9"/>
                </a:solidFill>
                <a:latin typeface="Tw Cen MT" panose="020B0602020104020603" pitchFamily="34" charset="0"/>
              </a:rPr>
              <a:t>3. Other data may be overwritten</a:t>
            </a:r>
          </a:p>
          <a:p>
            <a:pPr algn="just"/>
            <a:r>
              <a:rPr lang="en-US" sz="4000" dirty="0">
                <a:solidFill>
                  <a:srgbClr val="03EDF9"/>
                </a:solidFill>
                <a:latin typeface="Tw Cen MT" panose="020B0602020104020603" pitchFamily="34" charset="0"/>
              </a:rPr>
              <a:t>4. Error message from the compiler</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46996" y="1406030"/>
            <a:ext cx="324012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Q[G](d)</a:t>
            </a:r>
          </a:p>
        </p:txBody>
      </p:sp>
    </p:spTree>
    <p:extLst>
      <p:ext uri="{BB962C8B-B14F-4D97-AF65-F5344CB8AC3E}">
        <p14:creationId xmlns:p14="http://schemas.microsoft.com/office/powerpoint/2010/main" val="243849745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324535"/>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(d) What will happen if you assign a value to an element of an array whose subscript exceeds the size of the array? </a:t>
            </a:r>
          </a:p>
          <a:p>
            <a:pPr algn="just"/>
            <a:r>
              <a:rPr lang="en-US" sz="4000" dirty="0">
                <a:solidFill>
                  <a:srgbClr val="03EDF9"/>
                </a:solidFill>
                <a:latin typeface="Tw Cen MT" panose="020B0602020104020603" pitchFamily="34" charset="0"/>
              </a:rPr>
              <a:t>1. The element will be set to 0</a:t>
            </a:r>
          </a:p>
          <a:p>
            <a:pPr algn="just"/>
            <a:r>
              <a:rPr lang="en-US" sz="4000" dirty="0">
                <a:solidFill>
                  <a:srgbClr val="03EDF9"/>
                </a:solidFill>
                <a:latin typeface="Tw Cen MT" panose="020B0602020104020603" pitchFamily="34" charset="0"/>
              </a:rPr>
              <a:t>2. Nothing, it’s done all the time</a:t>
            </a:r>
          </a:p>
          <a:p>
            <a:pPr algn="just"/>
            <a:r>
              <a:rPr lang="en-US" sz="4000" b="1" dirty="0">
                <a:solidFill>
                  <a:srgbClr val="FF8C39"/>
                </a:solidFill>
                <a:latin typeface="Tw Cen MT" panose="020B0602020104020603" pitchFamily="34" charset="0"/>
              </a:rPr>
              <a:t>3. Other data may be overwritten</a:t>
            </a:r>
          </a:p>
          <a:p>
            <a:pPr algn="just"/>
            <a:r>
              <a:rPr lang="en-US" sz="4000" dirty="0">
                <a:solidFill>
                  <a:srgbClr val="03EDF9"/>
                </a:solidFill>
                <a:latin typeface="Tw Cen MT" panose="020B0602020104020603" pitchFamily="34" charset="0"/>
              </a:rPr>
              <a:t>4. Error message from the compiler</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19405" y="1278439"/>
            <a:ext cx="2984943"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Q[G](d)</a:t>
            </a:r>
          </a:p>
        </p:txBody>
      </p:sp>
    </p:spTree>
    <p:extLst>
      <p:ext uri="{BB962C8B-B14F-4D97-AF65-F5344CB8AC3E}">
        <p14:creationId xmlns:p14="http://schemas.microsoft.com/office/powerpoint/2010/main" val="154807001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08981"/>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(e) When you pass an array as an argument to a function, what actually gets passed?</a:t>
            </a:r>
          </a:p>
          <a:p>
            <a:pPr algn="just"/>
            <a:r>
              <a:rPr lang="en-US" sz="4000" dirty="0">
                <a:solidFill>
                  <a:srgbClr val="03EDF9"/>
                </a:solidFill>
                <a:latin typeface="Tw Cen MT" panose="020B0602020104020603" pitchFamily="34" charset="0"/>
              </a:rPr>
              <a:t>1. Address of the array </a:t>
            </a:r>
          </a:p>
          <a:p>
            <a:pPr algn="just"/>
            <a:r>
              <a:rPr lang="en-US" sz="4000" dirty="0">
                <a:solidFill>
                  <a:srgbClr val="03EDF9"/>
                </a:solidFill>
                <a:latin typeface="Tw Cen MT" panose="020B0602020104020603" pitchFamily="34" charset="0"/>
              </a:rPr>
              <a:t>2. Values of the elements of the array</a:t>
            </a:r>
          </a:p>
          <a:p>
            <a:pPr algn="just"/>
            <a:r>
              <a:rPr lang="en-US" sz="4000" dirty="0">
                <a:solidFill>
                  <a:srgbClr val="03EDF9"/>
                </a:solidFill>
                <a:latin typeface="Tw Cen MT" panose="020B0602020104020603" pitchFamily="34" charset="0"/>
              </a:rPr>
              <a:t>3. Address of the first element of the array</a:t>
            </a:r>
          </a:p>
          <a:p>
            <a:pPr algn="just"/>
            <a:r>
              <a:rPr lang="en-US" sz="4000" dirty="0">
                <a:solidFill>
                  <a:srgbClr val="03EDF9"/>
                </a:solidFill>
                <a:latin typeface="Tw Cen MT" panose="020B0602020104020603" pitchFamily="34" charset="0"/>
              </a:rPr>
              <a:t>4. Number of elements of the array</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1"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Q[G](e)</a:t>
            </a:r>
          </a:p>
        </p:txBody>
      </p:sp>
    </p:spTree>
    <p:extLst>
      <p:ext uri="{BB962C8B-B14F-4D97-AF65-F5344CB8AC3E}">
        <p14:creationId xmlns:p14="http://schemas.microsoft.com/office/powerpoint/2010/main" val="325582547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left)">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wipe(left)">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wipe(left)">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08981"/>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(e) When you pass an array as an argument to a function, what actually gets passed?</a:t>
            </a:r>
          </a:p>
          <a:p>
            <a:pPr algn="just"/>
            <a:r>
              <a:rPr lang="en-US" sz="4000" dirty="0">
                <a:solidFill>
                  <a:srgbClr val="FF8C39"/>
                </a:solidFill>
                <a:latin typeface="Tw Cen MT" panose="020B0602020104020603" pitchFamily="34" charset="0"/>
              </a:rPr>
              <a:t>1. </a:t>
            </a:r>
            <a:r>
              <a:rPr lang="en-US" sz="4000" b="1" dirty="0">
                <a:solidFill>
                  <a:srgbClr val="FF8C39"/>
                </a:solidFill>
                <a:latin typeface="Tw Cen MT" panose="020B0602020104020603" pitchFamily="34" charset="0"/>
              </a:rPr>
              <a:t>Address of the array </a:t>
            </a:r>
          </a:p>
          <a:p>
            <a:pPr algn="just"/>
            <a:r>
              <a:rPr lang="en-US" sz="4000" dirty="0">
                <a:solidFill>
                  <a:srgbClr val="03EDF9"/>
                </a:solidFill>
                <a:latin typeface="Tw Cen MT" panose="020B0602020104020603" pitchFamily="34" charset="0"/>
              </a:rPr>
              <a:t>2. Values of the elements of the array</a:t>
            </a:r>
          </a:p>
          <a:p>
            <a:pPr algn="just"/>
            <a:r>
              <a:rPr lang="en-US" sz="4000" b="1" dirty="0">
                <a:solidFill>
                  <a:srgbClr val="FF8C39"/>
                </a:solidFill>
                <a:latin typeface="Tw Cen MT" panose="020B0602020104020603" pitchFamily="34" charset="0"/>
              </a:rPr>
              <a:t>3. Address of the first element of the array</a:t>
            </a:r>
          </a:p>
          <a:p>
            <a:pPr algn="just"/>
            <a:r>
              <a:rPr lang="en-US" sz="4000" dirty="0">
                <a:solidFill>
                  <a:srgbClr val="03EDF9"/>
                </a:solidFill>
                <a:latin typeface="Tw Cen MT" panose="020B0602020104020603" pitchFamily="34" charset="0"/>
              </a:rPr>
              <a:t>4. Number of elements of the array</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1"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Q[G](e)</a:t>
            </a:r>
          </a:p>
        </p:txBody>
      </p:sp>
    </p:spTree>
    <p:extLst>
      <p:ext uri="{BB962C8B-B14F-4D97-AF65-F5344CB8AC3E}">
        <p14:creationId xmlns:p14="http://schemas.microsoft.com/office/powerpoint/2010/main" val="354680945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wipe(left)">
                                      <p:cBhvr>
                                        <p:cTn id="11" dur="500"/>
                                        <p:tgtEl>
                                          <p:spTgt spid="2">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left)">
                                      <p:cBhvr>
                                        <p:cTn id="15" dur="500"/>
                                        <p:tgtEl>
                                          <p:spTgt spid="2">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500"/>
                                        <p:tgtEl>
                                          <p:spTgt spid="2">
                                            <p:txEl>
                                              <p:pRg st="4" end="4"/>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wipe(left)">
                                      <p:cBhvr>
                                        <p:cTn id="23" dur="500"/>
                                        <p:tgtEl>
                                          <p:spTgt spid="2">
                                            <p:txEl>
                                              <p:pRg st="5" end="5"/>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left)">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093428"/>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(f) Which of these are reasons for using pointers? </a:t>
            </a:r>
          </a:p>
          <a:p>
            <a:pPr algn="just"/>
            <a:r>
              <a:rPr lang="en-US" sz="4000" dirty="0">
                <a:solidFill>
                  <a:srgbClr val="03EDF9"/>
                </a:solidFill>
                <a:latin typeface="Tw Cen MT" panose="020B0602020104020603" pitchFamily="34" charset="0"/>
              </a:rPr>
              <a:t>1. To manipulate parts of an array</a:t>
            </a:r>
          </a:p>
          <a:p>
            <a:pPr algn="just"/>
            <a:r>
              <a:rPr lang="en-US" sz="4000" dirty="0">
                <a:solidFill>
                  <a:srgbClr val="03EDF9"/>
                </a:solidFill>
                <a:latin typeface="Tw Cen MT" panose="020B0602020104020603" pitchFamily="34" charset="0"/>
              </a:rPr>
              <a:t>2. To refer to keywords, such as for and if</a:t>
            </a:r>
          </a:p>
          <a:p>
            <a:pPr algn="just"/>
            <a:r>
              <a:rPr lang="en-US" sz="4000" dirty="0">
                <a:solidFill>
                  <a:srgbClr val="03EDF9"/>
                </a:solidFill>
                <a:latin typeface="Tw Cen MT" panose="020B0602020104020603" pitchFamily="34" charset="0"/>
              </a:rPr>
              <a:t>3. To return more than one value from a function </a:t>
            </a:r>
          </a:p>
          <a:p>
            <a:pPr algn="just"/>
            <a:r>
              <a:rPr lang="en-US" sz="4000" dirty="0">
                <a:solidFill>
                  <a:srgbClr val="03EDF9"/>
                </a:solidFill>
                <a:latin typeface="Tw Cen MT" panose="020B0602020104020603" pitchFamily="34" charset="0"/>
              </a:rPr>
              <a:t>4. To refer to particular programs more conveniently</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19405" y="1278439"/>
            <a:ext cx="2984943"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Q[G](f)</a:t>
            </a:r>
          </a:p>
        </p:txBody>
      </p:sp>
    </p:spTree>
    <p:extLst>
      <p:ext uri="{BB962C8B-B14F-4D97-AF65-F5344CB8AC3E}">
        <p14:creationId xmlns:p14="http://schemas.microsoft.com/office/powerpoint/2010/main" val="136565276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093428"/>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(f) Which of these are reasons for using pointers? </a:t>
            </a:r>
          </a:p>
          <a:p>
            <a:pPr algn="just"/>
            <a:r>
              <a:rPr lang="en-US" sz="4000" dirty="0">
                <a:solidFill>
                  <a:srgbClr val="FF8C39"/>
                </a:solidFill>
                <a:latin typeface="Tw Cen MT" panose="020B0602020104020603" pitchFamily="34" charset="0"/>
              </a:rPr>
              <a:t>1. To manipulate parts of an array</a:t>
            </a:r>
          </a:p>
          <a:p>
            <a:pPr algn="just"/>
            <a:r>
              <a:rPr lang="en-US" sz="4000" dirty="0">
                <a:solidFill>
                  <a:srgbClr val="03EDF9"/>
                </a:solidFill>
                <a:latin typeface="Tw Cen MT" panose="020B0602020104020603" pitchFamily="34" charset="0"/>
              </a:rPr>
              <a:t>2. To refer to keywords, such as for and if</a:t>
            </a:r>
          </a:p>
          <a:p>
            <a:pPr algn="just"/>
            <a:r>
              <a:rPr lang="en-US" sz="4000" dirty="0">
                <a:solidFill>
                  <a:srgbClr val="FF8C39"/>
                </a:solidFill>
                <a:latin typeface="Tw Cen MT" panose="020B0602020104020603" pitchFamily="34" charset="0"/>
              </a:rPr>
              <a:t>3. To return more than one value from a function </a:t>
            </a:r>
          </a:p>
          <a:p>
            <a:pPr algn="just"/>
            <a:r>
              <a:rPr lang="en-US" sz="4000" dirty="0">
                <a:solidFill>
                  <a:srgbClr val="03EDF9"/>
                </a:solidFill>
                <a:latin typeface="Tw Cen MT" panose="020B0602020104020603" pitchFamily="34" charset="0"/>
              </a:rPr>
              <a:t>4. To refer to particular programs more conveniently</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19405" y="1278439"/>
            <a:ext cx="2984943"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Q[G](f)</a:t>
            </a:r>
          </a:p>
        </p:txBody>
      </p:sp>
    </p:spTree>
    <p:extLst>
      <p:ext uri="{BB962C8B-B14F-4D97-AF65-F5344CB8AC3E}">
        <p14:creationId xmlns:p14="http://schemas.microsoft.com/office/powerpoint/2010/main" val="8539315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08981"/>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(g) If you don't initialize a static array, what will be the elements set to?</a:t>
            </a:r>
          </a:p>
          <a:p>
            <a:pPr algn="just"/>
            <a:r>
              <a:rPr lang="en-US" sz="4000" dirty="0">
                <a:solidFill>
                  <a:srgbClr val="03EDF9"/>
                </a:solidFill>
                <a:latin typeface="Tw Cen MT" panose="020B0602020104020603" pitchFamily="34" charset="0"/>
              </a:rPr>
              <a:t>1. 0</a:t>
            </a:r>
          </a:p>
          <a:p>
            <a:pPr algn="just"/>
            <a:r>
              <a:rPr lang="en-US" sz="4000" dirty="0">
                <a:solidFill>
                  <a:srgbClr val="03EDF9"/>
                </a:solidFill>
                <a:latin typeface="Tw Cen MT" panose="020B0602020104020603" pitchFamily="34" charset="0"/>
              </a:rPr>
              <a:t>2. an undetermined value </a:t>
            </a:r>
          </a:p>
          <a:p>
            <a:pPr algn="just"/>
            <a:r>
              <a:rPr lang="en-US" sz="4000" dirty="0">
                <a:solidFill>
                  <a:srgbClr val="03EDF9"/>
                </a:solidFill>
                <a:latin typeface="Tw Cen MT" panose="020B0602020104020603" pitchFamily="34" charset="0"/>
              </a:rPr>
              <a:t>3. a floating point number</a:t>
            </a:r>
          </a:p>
          <a:p>
            <a:pPr algn="just"/>
            <a:r>
              <a:rPr lang="en-US" sz="4000" dirty="0">
                <a:solidFill>
                  <a:srgbClr val="03EDF9"/>
                </a:solidFill>
                <a:latin typeface="Tw Cen MT" panose="020B0602020104020603" pitchFamily="34" charset="0"/>
              </a:rPr>
              <a:t>4. the character constant ‘\0’</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36362" y="1395398"/>
            <a:ext cx="3218860"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Q[G](g)</a:t>
            </a:r>
          </a:p>
        </p:txBody>
      </p:sp>
    </p:spTree>
    <p:extLst>
      <p:ext uri="{BB962C8B-B14F-4D97-AF65-F5344CB8AC3E}">
        <p14:creationId xmlns:p14="http://schemas.microsoft.com/office/powerpoint/2010/main" val="112627662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08981"/>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Q[G]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(g) If you don't initialize a static array, what will be the elements set to?</a:t>
            </a:r>
          </a:p>
          <a:p>
            <a:pPr algn="just"/>
            <a:r>
              <a:rPr lang="en-US" sz="4000" b="1" dirty="0">
                <a:solidFill>
                  <a:srgbClr val="FF8C39"/>
                </a:solidFill>
                <a:latin typeface="Tw Cen MT" panose="020B0602020104020603" pitchFamily="34" charset="0"/>
              </a:rPr>
              <a:t>1. 0</a:t>
            </a:r>
          </a:p>
          <a:p>
            <a:pPr algn="just"/>
            <a:r>
              <a:rPr lang="en-US" sz="4000" dirty="0">
                <a:solidFill>
                  <a:srgbClr val="03EDF9"/>
                </a:solidFill>
                <a:latin typeface="Tw Cen MT" panose="020B0602020104020603" pitchFamily="34" charset="0"/>
              </a:rPr>
              <a:t>2. an undetermined value </a:t>
            </a:r>
          </a:p>
          <a:p>
            <a:pPr algn="just"/>
            <a:r>
              <a:rPr lang="en-US" sz="4000" dirty="0">
                <a:solidFill>
                  <a:srgbClr val="03EDF9"/>
                </a:solidFill>
                <a:latin typeface="Tw Cen MT" panose="020B0602020104020603" pitchFamily="34" charset="0"/>
              </a:rPr>
              <a:t>3. a floating point number</a:t>
            </a:r>
          </a:p>
          <a:p>
            <a:pPr algn="just"/>
            <a:r>
              <a:rPr lang="en-US" sz="4000" dirty="0">
                <a:solidFill>
                  <a:srgbClr val="03EDF9"/>
                </a:solidFill>
                <a:latin typeface="Tw Cen MT" panose="020B0602020104020603" pitchFamily="34" charset="0"/>
              </a:rPr>
              <a:t>4. the character constant ‘\0’</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36362" y="1395398"/>
            <a:ext cx="3218860"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Q[G](g)</a:t>
            </a:r>
          </a:p>
        </p:txBody>
      </p:sp>
    </p:spTree>
    <p:extLst>
      <p:ext uri="{BB962C8B-B14F-4D97-AF65-F5344CB8AC3E}">
        <p14:creationId xmlns:p14="http://schemas.microsoft.com/office/powerpoint/2010/main" val="346938668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5" name="TextBox 4">
            <a:extLst>
              <a:ext uri="{FF2B5EF4-FFF2-40B4-BE49-F238E27FC236}">
                <a16:creationId xmlns:a16="http://schemas.microsoft.com/office/drawing/2014/main" id="{6E06FDFF-C005-A394-9F76-D740E43F674A}"/>
              </a:ext>
            </a:extLst>
          </p:cNvPr>
          <p:cNvSpPr txBox="1"/>
          <p:nvPr/>
        </p:nvSpPr>
        <p:spPr>
          <a:xfrm rot="16200000">
            <a:off x="-1386868" y="1445901"/>
            <a:ext cx="3319869"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Q[A](b)</a:t>
            </a: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(b)</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5" y="756950"/>
            <a:ext cx="9343779" cy="4832092"/>
          </a:xfrm>
          <a:prstGeom prst="rect">
            <a:avLst/>
          </a:prstGeom>
          <a:solidFill>
            <a:srgbClr val="262335"/>
          </a:solidFill>
        </p:spPr>
        <p:txBody>
          <a:bodyPr wrap="square">
            <a:spAutoFit/>
          </a:bodyPr>
          <a:lstStyle/>
          <a:p>
            <a:r>
              <a:rPr lang="en-US" sz="2800" b="0" dirty="0">
                <a:solidFill>
                  <a:srgbClr val="72F1B8"/>
                </a:solidFill>
                <a:effectLst/>
                <a:latin typeface="Consolas" panose="020B0609020204030204" pitchFamily="49" charset="0"/>
              </a:rPr>
              <a:t>#include</a:t>
            </a:r>
            <a:r>
              <a:rPr lang="en-US" sz="2800" b="0" dirty="0">
                <a:solidFill>
                  <a:srgbClr val="BBBBBB"/>
                </a:solidFill>
                <a:effectLst/>
                <a:latin typeface="Consolas" panose="020B0609020204030204" pitchFamily="49" charset="0"/>
              </a:rPr>
              <a:t> </a:t>
            </a:r>
            <a:r>
              <a:rPr lang="en-US" sz="2800" b="0" dirty="0">
                <a:solidFill>
                  <a:srgbClr val="FF8B39"/>
                </a:solidFill>
                <a:effectLst/>
                <a:latin typeface="Consolas" panose="020B0609020204030204" pitchFamily="49" charset="0"/>
              </a:rPr>
              <a:t>&lt;</a:t>
            </a:r>
            <a:r>
              <a:rPr lang="en-US" sz="2800" b="0" dirty="0" err="1">
                <a:solidFill>
                  <a:srgbClr val="FF8B39"/>
                </a:solidFill>
                <a:effectLst/>
                <a:latin typeface="Consolas" panose="020B0609020204030204" pitchFamily="49" charset="0"/>
              </a:rPr>
              <a:t>stdio.h</a:t>
            </a:r>
            <a:r>
              <a:rPr lang="en-US" sz="2800" b="0" dirty="0">
                <a:solidFill>
                  <a:srgbClr val="FF8B39"/>
                </a:solidFill>
                <a:effectLst/>
                <a:latin typeface="Consolas" panose="020B0609020204030204" pitchFamily="49" charset="0"/>
              </a:rPr>
              <a:t>&gt;</a:t>
            </a:r>
            <a:endParaRPr lang="en-US" sz="2800" b="0" dirty="0">
              <a:solidFill>
                <a:srgbClr val="BBBBBB"/>
              </a:solidFill>
              <a:effectLst/>
              <a:latin typeface="Consolas" panose="020B0609020204030204" pitchFamily="49" charset="0"/>
            </a:endParaRPr>
          </a:p>
          <a:p>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36F9F6"/>
                </a:solidFill>
                <a:effectLst/>
                <a:latin typeface="Consolas" panose="020B0609020204030204" pitchFamily="49" charset="0"/>
              </a:rPr>
              <a:t>main</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array</a:t>
            </a:r>
            <a:r>
              <a:rPr lang="en-US" sz="2800" b="0" dirty="0">
                <a:solidFill>
                  <a:srgbClr val="BBBBBB"/>
                </a:solidFill>
                <a:effectLst/>
                <a:latin typeface="Consolas" panose="020B0609020204030204" pitchFamily="49" charset="0"/>
              </a:rPr>
              <a:t>[</a:t>
            </a:r>
            <a:r>
              <a:rPr lang="en-US" sz="2800" b="0" dirty="0">
                <a:solidFill>
                  <a:srgbClr val="F97E72"/>
                </a:solidFill>
                <a:effectLst/>
                <a:latin typeface="Consolas" panose="020B0609020204030204" pitchFamily="49" charset="0"/>
              </a:rPr>
              <a:t>26</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for</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0</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&lt;=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25</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FEDE5D"/>
                </a:solidFill>
                <a:effectLst/>
                <a:latin typeface="Consolas" panose="020B0609020204030204" pitchFamily="49" charset="0"/>
              </a:rPr>
              <a:t>++</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array</a:t>
            </a:r>
            <a:r>
              <a:rPr lang="en-US" sz="2800" b="0" dirty="0">
                <a:solidFill>
                  <a:srgbClr val="BBBBBB"/>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F8B39"/>
                </a:solidFill>
                <a:effectLst/>
                <a:latin typeface="Consolas" panose="020B0609020204030204" pitchFamily="49" charset="0"/>
              </a:rPr>
              <a:t>'A'</a:t>
            </a:r>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err="1">
                <a:solidFill>
                  <a:srgbClr val="36F9F6"/>
                </a:solidFill>
                <a:effectLst/>
                <a:latin typeface="Consolas" panose="020B0609020204030204" pitchFamily="49" charset="0"/>
              </a:rPr>
              <a:t>printf</a:t>
            </a:r>
            <a:r>
              <a:rPr lang="en-US" sz="2800" b="0" dirty="0">
                <a:solidFill>
                  <a:srgbClr val="BBBBBB"/>
                </a:solidFill>
                <a:effectLst/>
                <a:latin typeface="Consolas" panose="020B0609020204030204" pitchFamily="49" charset="0"/>
              </a:rPr>
              <a:t>(</a:t>
            </a:r>
            <a:r>
              <a:rPr lang="en-US" sz="2800" b="0" dirty="0">
                <a:solidFill>
                  <a:srgbClr val="FF8B39"/>
                </a:solidFill>
                <a:effectLst/>
                <a:latin typeface="Consolas" panose="020B0609020204030204" pitchFamily="49" charset="0"/>
              </a:rPr>
              <a:t>"</a:t>
            </a:r>
            <a:r>
              <a:rPr lang="en-US" sz="2800" b="0" i="1" dirty="0">
                <a:solidFill>
                  <a:srgbClr val="72F1B8"/>
                </a:solidFill>
                <a:effectLst/>
                <a:latin typeface="Consolas" panose="020B0609020204030204" pitchFamily="49" charset="0"/>
              </a:rPr>
              <a:t>%d</a:t>
            </a:r>
            <a:r>
              <a:rPr lang="en-US" sz="2800" b="0" dirty="0">
                <a:solidFill>
                  <a:srgbClr val="FF8B39"/>
                </a:solidFill>
                <a:effectLst/>
                <a:latin typeface="Consolas" panose="020B0609020204030204" pitchFamily="49" charset="0"/>
              </a:rPr>
              <a:t> </a:t>
            </a:r>
            <a:r>
              <a:rPr lang="en-US" sz="2800" b="0" i="1" dirty="0">
                <a:solidFill>
                  <a:srgbClr val="72F1B8"/>
                </a:solidFill>
                <a:effectLst/>
                <a:latin typeface="Consolas" panose="020B0609020204030204" pitchFamily="49" charset="0"/>
              </a:rPr>
              <a:t>%c</a:t>
            </a:r>
            <a:r>
              <a:rPr lang="en-US" sz="2800" b="0" dirty="0">
                <a:solidFill>
                  <a:srgbClr val="36F9F6"/>
                </a:solidFill>
                <a:effectLst/>
                <a:latin typeface="Consolas" panose="020B0609020204030204" pitchFamily="49" charset="0"/>
              </a:rPr>
              <a:t>\n</a:t>
            </a:r>
            <a:r>
              <a:rPr lang="en-US" sz="2800" b="0" dirty="0">
                <a:solidFill>
                  <a:srgbClr val="FF8B39"/>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array</a:t>
            </a:r>
            <a:r>
              <a:rPr lang="en-US" sz="2800" b="0" dirty="0">
                <a:solidFill>
                  <a:srgbClr val="BBBBBB"/>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array</a:t>
            </a:r>
            <a:r>
              <a:rPr lang="en-US" sz="2800" b="0" dirty="0">
                <a:solidFill>
                  <a:srgbClr val="BBBBBB"/>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return</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0</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ABC4725D-D177-E423-E8B7-49018889215B}"/>
              </a:ext>
            </a:extLst>
          </p:cNvPr>
          <p:cNvSpPr txBox="1"/>
          <p:nvPr/>
        </p:nvSpPr>
        <p:spPr>
          <a:xfrm>
            <a:off x="8114476" y="1067670"/>
            <a:ext cx="2641600"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 Output:</a:t>
            </a:r>
          </a:p>
        </p:txBody>
      </p:sp>
      <p:pic>
        <p:nvPicPr>
          <p:cNvPr id="12" name="Picture 11">
            <a:extLst>
              <a:ext uri="{FF2B5EF4-FFF2-40B4-BE49-F238E27FC236}">
                <a16:creationId xmlns:a16="http://schemas.microsoft.com/office/drawing/2014/main" id="{077F42E7-064A-7279-5E49-957805E3DAFB}"/>
              </a:ext>
            </a:extLst>
          </p:cNvPr>
          <p:cNvPicPr>
            <a:picLocks noChangeAspect="1"/>
          </p:cNvPicPr>
          <p:nvPr/>
        </p:nvPicPr>
        <p:blipFill>
          <a:blip r:embed="rId3"/>
          <a:stretch>
            <a:fillRect/>
          </a:stretch>
        </p:blipFill>
        <p:spPr>
          <a:xfrm>
            <a:off x="11218706" y="890718"/>
            <a:ext cx="577132" cy="5039346"/>
          </a:xfrm>
          <a:prstGeom prst="rect">
            <a:avLst/>
          </a:prstGeom>
        </p:spPr>
      </p:pic>
      <p:sp>
        <p:nvSpPr>
          <p:cNvPr id="14" name="TextBox 13">
            <a:extLst>
              <a:ext uri="{FF2B5EF4-FFF2-40B4-BE49-F238E27FC236}">
                <a16:creationId xmlns:a16="http://schemas.microsoft.com/office/drawing/2014/main" id="{C6C61739-0DFF-6234-2926-BD83A28D370D}"/>
              </a:ext>
            </a:extLst>
          </p:cNvPr>
          <p:cNvSpPr txBox="1"/>
          <p:nvPr/>
        </p:nvSpPr>
        <p:spPr>
          <a:xfrm>
            <a:off x="1638826" y="756950"/>
            <a:ext cx="9343779" cy="4832092"/>
          </a:xfrm>
          <a:prstGeom prst="rect">
            <a:avLst/>
          </a:prstGeom>
          <a:solidFill>
            <a:srgbClr val="262335"/>
          </a:solidFill>
        </p:spPr>
        <p:txBody>
          <a:bodyPr wrap="square">
            <a:spAutoFit/>
          </a:bodyPr>
          <a:lstStyle/>
          <a:p>
            <a:r>
              <a:rPr lang="en-US" sz="2800" b="0" dirty="0">
                <a:solidFill>
                  <a:srgbClr val="72F1B8"/>
                </a:solidFill>
                <a:effectLst/>
                <a:latin typeface="Consolas" panose="020B0609020204030204" pitchFamily="49" charset="0"/>
              </a:rPr>
              <a:t>#include</a:t>
            </a:r>
            <a:r>
              <a:rPr lang="en-US" sz="2800" b="0" dirty="0">
                <a:solidFill>
                  <a:srgbClr val="BBBBBB"/>
                </a:solidFill>
                <a:effectLst/>
                <a:latin typeface="Consolas" panose="020B0609020204030204" pitchFamily="49" charset="0"/>
              </a:rPr>
              <a:t> </a:t>
            </a:r>
            <a:r>
              <a:rPr lang="en-US" sz="2800" b="0" dirty="0">
                <a:solidFill>
                  <a:srgbClr val="FF8B39"/>
                </a:solidFill>
                <a:effectLst/>
                <a:latin typeface="Consolas" panose="020B0609020204030204" pitchFamily="49" charset="0"/>
              </a:rPr>
              <a:t>&lt;</a:t>
            </a:r>
            <a:r>
              <a:rPr lang="en-US" sz="2800" b="0" dirty="0" err="1">
                <a:solidFill>
                  <a:srgbClr val="FF8B39"/>
                </a:solidFill>
                <a:effectLst/>
                <a:latin typeface="Consolas" panose="020B0609020204030204" pitchFamily="49" charset="0"/>
              </a:rPr>
              <a:t>stdio.h</a:t>
            </a:r>
            <a:r>
              <a:rPr lang="en-US" sz="2800" b="0" dirty="0">
                <a:solidFill>
                  <a:srgbClr val="FF8B39"/>
                </a:solidFill>
                <a:effectLst/>
                <a:latin typeface="Consolas" panose="020B0609020204030204" pitchFamily="49" charset="0"/>
              </a:rPr>
              <a:t>&gt;</a:t>
            </a:r>
            <a:endParaRPr lang="en-US" sz="2800" b="0" dirty="0">
              <a:solidFill>
                <a:srgbClr val="BBBBBB"/>
              </a:solidFill>
              <a:effectLst/>
              <a:latin typeface="Consolas" panose="020B0609020204030204" pitchFamily="49" charset="0"/>
            </a:endParaRPr>
          </a:p>
          <a:p>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36F9F6"/>
                </a:solidFill>
                <a:effectLst/>
                <a:latin typeface="Consolas" panose="020B0609020204030204" pitchFamily="49" charset="0"/>
              </a:rPr>
              <a:t>main</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array</a:t>
            </a:r>
            <a:r>
              <a:rPr lang="en-US" sz="2800" b="0" dirty="0">
                <a:solidFill>
                  <a:srgbClr val="BBBBBB"/>
                </a:solidFill>
                <a:effectLst/>
                <a:latin typeface="Consolas" panose="020B0609020204030204" pitchFamily="49" charset="0"/>
              </a:rPr>
              <a:t>[</a:t>
            </a:r>
            <a:r>
              <a:rPr lang="en-US" sz="2800" b="0" dirty="0">
                <a:solidFill>
                  <a:srgbClr val="F97E72"/>
                </a:solidFill>
                <a:effectLst/>
                <a:latin typeface="Consolas" panose="020B0609020204030204" pitchFamily="49" charset="0"/>
              </a:rPr>
              <a:t>26</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for</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0</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&lt;=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25</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FEDE5D"/>
                </a:solidFill>
                <a:effectLst/>
                <a:latin typeface="Consolas" panose="020B0609020204030204" pitchFamily="49" charset="0"/>
              </a:rPr>
              <a:t>++</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array</a:t>
            </a:r>
            <a:r>
              <a:rPr lang="en-US" sz="2800" b="0" dirty="0">
                <a:solidFill>
                  <a:srgbClr val="BBBBBB"/>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F8B39"/>
                </a:solidFill>
                <a:effectLst/>
                <a:latin typeface="Consolas" panose="020B0609020204030204" pitchFamily="49" charset="0"/>
              </a:rPr>
              <a:t>'A'</a:t>
            </a:r>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err="1">
                <a:solidFill>
                  <a:srgbClr val="36F9F6"/>
                </a:solidFill>
                <a:effectLst/>
                <a:latin typeface="Consolas" panose="020B0609020204030204" pitchFamily="49" charset="0"/>
              </a:rPr>
              <a:t>printf</a:t>
            </a:r>
            <a:r>
              <a:rPr lang="en-US" sz="2800" b="0" dirty="0">
                <a:solidFill>
                  <a:srgbClr val="BBBBBB"/>
                </a:solidFill>
                <a:effectLst/>
                <a:latin typeface="Consolas" panose="020B0609020204030204" pitchFamily="49" charset="0"/>
              </a:rPr>
              <a:t>(</a:t>
            </a:r>
            <a:r>
              <a:rPr lang="en-US" sz="2800" b="0" dirty="0">
                <a:solidFill>
                  <a:srgbClr val="FF8B39"/>
                </a:solidFill>
                <a:effectLst/>
                <a:latin typeface="Consolas" panose="020B0609020204030204" pitchFamily="49" charset="0"/>
              </a:rPr>
              <a:t>"</a:t>
            </a:r>
            <a:r>
              <a:rPr lang="en-US" sz="2800" b="0" i="1" dirty="0">
                <a:solidFill>
                  <a:srgbClr val="72F1B8"/>
                </a:solidFill>
                <a:effectLst/>
                <a:latin typeface="Consolas" panose="020B0609020204030204" pitchFamily="49" charset="0"/>
              </a:rPr>
              <a:t>%d</a:t>
            </a:r>
            <a:r>
              <a:rPr lang="en-US" sz="2800" b="0" dirty="0">
                <a:solidFill>
                  <a:srgbClr val="FF8B39"/>
                </a:solidFill>
                <a:effectLst/>
                <a:latin typeface="Consolas" panose="020B0609020204030204" pitchFamily="49" charset="0"/>
              </a:rPr>
              <a:t> </a:t>
            </a:r>
            <a:r>
              <a:rPr lang="en-US" sz="2800" b="0" i="1" dirty="0">
                <a:solidFill>
                  <a:srgbClr val="72F1B8"/>
                </a:solidFill>
                <a:effectLst/>
                <a:latin typeface="Consolas" panose="020B0609020204030204" pitchFamily="49" charset="0"/>
              </a:rPr>
              <a:t>%c</a:t>
            </a:r>
            <a:r>
              <a:rPr lang="en-US" sz="2800" b="0" dirty="0">
                <a:solidFill>
                  <a:srgbClr val="36F9F6"/>
                </a:solidFill>
                <a:effectLst/>
                <a:latin typeface="Consolas" panose="020B0609020204030204" pitchFamily="49" charset="0"/>
              </a:rPr>
              <a:t>\n</a:t>
            </a:r>
            <a:r>
              <a:rPr lang="en-US" sz="2800" b="0" dirty="0">
                <a:solidFill>
                  <a:srgbClr val="FF8B39"/>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array</a:t>
            </a:r>
            <a:r>
              <a:rPr lang="en-US" sz="2800" b="0" dirty="0">
                <a:solidFill>
                  <a:srgbClr val="BBBBBB"/>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array</a:t>
            </a:r>
            <a:r>
              <a:rPr lang="en-US" sz="2800" b="0" dirty="0">
                <a:solidFill>
                  <a:srgbClr val="BBBBBB"/>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return</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0</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a:t>
            </a:r>
          </a:p>
        </p:txBody>
      </p:sp>
      <p:sp>
        <p:nvSpPr>
          <p:cNvPr id="21" name="TextBox 20">
            <a:extLst>
              <a:ext uri="{FF2B5EF4-FFF2-40B4-BE49-F238E27FC236}">
                <a16:creationId xmlns:a16="http://schemas.microsoft.com/office/drawing/2014/main" id="{9EC4836E-4842-A46D-E067-687D966CE170}"/>
              </a:ext>
            </a:extLst>
          </p:cNvPr>
          <p:cNvSpPr txBox="1"/>
          <p:nvPr/>
        </p:nvSpPr>
        <p:spPr>
          <a:xfrm>
            <a:off x="3777160" y="4606625"/>
            <a:ext cx="6143980" cy="1323439"/>
          </a:xfrm>
          <a:prstGeom prst="rect">
            <a:avLst/>
          </a:prstGeom>
          <a:noFill/>
        </p:spPr>
        <p:txBody>
          <a:bodyPr wrap="square" rtlCol="0">
            <a:spAutoFit/>
          </a:bodyPr>
          <a:lstStyle/>
          <a:p>
            <a:pPr algn="r"/>
            <a:r>
              <a:rPr lang="en-US" sz="4000" dirty="0">
                <a:solidFill>
                  <a:srgbClr val="03EDF9"/>
                </a:solidFill>
                <a:latin typeface="Tw Cen MT" panose="020B0602020104020603" pitchFamily="34" charset="0"/>
              </a:rPr>
              <a:t>✍️ The ASCII value of character ’A’ is 65.</a:t>
            </a:r>
          </a:p>
        </p:txBody>
      </p:sp>
      <p:sp>
        <p:nvSpPr>
          <p:cNvPr id="7" name="TextBox 6">
            <a:extLst>
              <a:ext uri="{FF2B5EF4-FFF2-40B4-BE49-F238E27FC236}">
                <a16:creationId xmlns:a16="http://schemas.microsoft.com/office/drawing/2014/main" id="{46F1B2CC-2C45-73E4-12A9-0FC0242BF5F3}"/>
              </a:ext>
            </a:extLst>
          </p:cNvPr>
          <p:cNvSpPr txBox="1"/>
          <p:nvPr/>
        </p:nvSpPr>
        <p:spPr>
          <a:xfrm>
            <a:off x="8026971" y="884238"/>
            <a:ext cx="2641600"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 Output:</a:t>
            </a:r>
          </a:p>
        </p:txBody>
      </p:sp>
    </p:spTree>
    <p:extLst>
      <p:ext uri="{BB962C8B-B14F-4D97-AF65-F5344CB8AC3E}">
        <p14:creationId xmlns:p14="http://schemas.microsoft.com/office/powerpoint/2010/main" val="17294023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2246769"/>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Q[H] State True or False:</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(a) Address of a floating-point variable is always a whole number. </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Q[H](a)</a:t>
            </a:r>
          </a:p>
        </p:txBody>
      </p:sp>
    </p:spTree>
    <p:extLst>
      <p:ext uri="{BB962C8B-B14F-4D97-AF65-F5344CB8AC3E}">
        <p14:creationId xmlns:p14="http://schemas.microsoft.com/office/powerpoint/2010/main" val="426284766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2246769"/>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Q[H] State True or False:</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(a) Address of a floating-point variable is always a whole number. </a:t>
            </a:r>
            <a:r>
              <a:rPr lang="en-US" sz="4000" b="1" dirty="0">
                <a:solidFill>
                  <a:srgbClr val="FF8C39"/>
                </a:solidFill>
                <a:latin typeface="Tw Cen MT" panose="020B0602020104020603" pitchFamily="34" charset="0"/>
              </a:rPr>
              <a:t>True</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Q[H](a)</a:t>
            </a:r>
          </a:p>
        </p:txBody>
      </p:sp>
    </p:spTree>
    <p:extLst>
      <p:ext uri="{BB962C8B-B14F-4D97-AF65-F5344CB8AC3E}">
        <p14:creationId xmlns:p14="http://schemas.microsoft.com/office/powerpoint/2010/main" val="171689501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401205"/>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Q[H](b) Which of the following is the correct way of declaring a float pointer:</a:t>
            </a:r>
          </a:p>
          <a:p>
            <a:pPr algn="just"/>
            <a:endParaRPr lang="en-US" sz="4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1. float </a:t>
            </a:r>
            <a:r>
              <a:rPr lang="en-US" sz="4000" dirty="0" err="1">
                <a:solidFill>
                  <a:srgbClr val="03EDF9"/>
                </a:solidFill>
                <a:latin typeface="Tw Cen MT" panose="020B0602020104020603" pitchFamily="34" charset="0"/>
              </a:rPr>
              <a:t>ptr</a:t>
            </a:r>
            <a:r>
              <a:rPr lang="en-US" sz="4000" dirty="0">
                <a:solidFill>
                  <a:srgbClr val="03EDF9"/>
                </a:solidFill>
                <a:latin typeface="Tw Cen MT" panose="020B0602020104020603" pitchFamily="34" charset="0"/>
              </a:rPr>
              <a:t>; </a:t>
            </a:r>
          </a:p>
          <a:p>
            <a:pPr algn="just"/>
            <a:r>
              <a:rPr lang="en-US" sz="4000" dirty="0">
                <a:solidFill>
                  <a:srgbClr val="03EDF9"/>
                </a:solidFill>
                <a:latin typeface="Tw Cen MT" panose="020B0602020104020603" pitchFamily="34" charset="0"/>
              </a:rPr>
              <a:t>2. float *</a:t>
            </a:r>
            <a:r>
              <a:rPr lang="en-US" sz="4000" dirty="0" err="1">
                <a:solidFill>
                  <a:srgbClr val="03EDF9"/>
                </a:solidFill>
                <a:latin typeface="Tw Cen MT" panose="020B0602020104020603" pitchFamily="34" charset="0"/>
              </a:rPr>
              <a:t>ptr</a:t>
            </a:r>
            <a:r>
              <a:rPr lang="en-US" sz="4000" dirty="0">
                <a:solidFill>
                  <a:srgbClr val="03EDF9"/>
                </a:solidFill>
                <a:latin typeface="Tw Cen MT" panose="020B0602020104020603" pitchFamily="34" charset="0"/>
              </a:rPr>
              <a:t>;</a:t>
            </a:r>
          </a:p>
          <a:p>
            <a:pPr algn="just"/>
            <a:r>
              <a:rPr lang="en-US" sz="4000" dirty="0">
                <a:solidFill>
                  <a:srgbClr val="03EDF9"/>
                </a:solidFill>
                <a:latin typeface="Tw Cen MT" panose="020B0602020104020603" pitchFamily="34" charset="0"/>
              </a:rPr>
              <a:t>3. *float </a:t>
            </a:r>
            <a:r>
              <a:rPr lang="en-US" sz="4000" dirty="0" err="1">
                <a:solidFill>
                  <a:srgbClr val="03EDF9"/>
                </a:solidFill>
                <a:latin typeface="Tw Cen MT" panose="020B0602020104020603" pitchFamily="34" charset="0"/>
              </a:rPr>
              <a:t>ptr</a:t>
            </a:r>
            <a:r>
              <a:rPr lang="en-US" sz="4000" dirty="0">
                <a:solidFill>
                  <a:srgbClr val="03EDF9"/>
                </a:solidFill>
                <a:latin typeface="Tw Cen MT" panose="020B0602020104020603" pitchFamily="34" charset="0"/>
              </a:rPr>
              <a:t>;</a:t>
            </a:r>
          </a:p>
          <a:p>
            <a:pPr algn="just"/>
            <a:r>
              <a:rPr lang="en-US" sz="4000" dirty="0">
                <a:solidFill>
                  <a:srgbClr val="03EDF9"/>
                </a:solidFill>
                <a:latin typeface="Tw Cen MT" panose="020B0602020104020603" pitchFamily="34" charset="0"/>
              </a:rPr>
              <a:t>4. None of the above</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Q[H](b)</a:t>
            </a:r>
          </a:p>
        </p:txBody>
      </p:sp>
    </p:spTree>
    <p:extLst>
      <p:ext uri="{BB962C8B-B14F-4D97-AF65-F5344CB8AC3E}">
        <p14:creationId xmlns:p14="http://schemas.microsoft.com/office/powerpoint/2010/main" val="223156993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401205"/>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Q[H](b) Which of the following is the correct way of declaring a float pointer:</a:t>
            </a:r>
          </a:p>
          <a:p>
            <a:pPr algn="just"/>
            <a:endParaRPr lang="en-US" sz="4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1. float </a:t>
            </a:r>
            <a:r>
              <a:rPr lang="en-US" sz="4000" dirty="0" err="1">
                <a:solidFill>
                  <a:srgbClr val="03EDF9"/>
                </a:solidFill>
                <a:latin typeface="Tw Cen MT" panose="020B0602020104020603" pitchFamily="34" charset="0"/>
              </a:rPr>
              <a:t>ptr</a:t>
            </a:r>
            <a:r>
              <a:rPr lang="en-US" sz="4000" dirty="0">
                <a:solidFill>
                  <a:srgbClr val="03EDF9"/>
                </a:solidFill>
                <a:latin typeface="Tw Cen MT" panose="020B0602020104020603" pitchFamily="34" charset="0"/>
              </a:rPr>
              <a:t>; </a:t>
            </a:r>
          </a:p>
          <a:p>
            <a:pPr algn="just"/>
            <a:r>
              <a:rPr lang="en-US" sz="4000" b="1" dirty="0">
                <a:solidFill>
                  <a:srgbClr val="FF8C39"/>
                </a:solidFill>
                <a:latin typeface="Tw Cen MT" panose="020B0602020104020603" pitchFamily="34" charset="0"/>
              </a:rPr>
              <a:t>2. float *</a:t>
            </a:r>
            <a:r>
              <a:rPr lang="en-US" sz="4000" b="1" dirty="0" err="1">
                <a:solidFill>
                  <a:srgbClr val="FF8C39"/>
                </a:solidFill>
                <a:latin typeface="Tw Cen MT" panose="020B0602020104020603" pitchFamily="34" charset="0"/>
              </a:rPr>
              <a:t>ptr</a:t>
            </a:r>
            <a:r>
              <a:rPr lang="en-US" sz="4000" b="1" dirty="0">
                <a:solidFill>
                  <a:srgbClr val="FF8C39"/>
                </a:solidFill>
                <a:latin typeface="Tw Cen MT" panose="020B0602020104020603" pitchFamily="34" charset="0"/>
              </a:rPr>
              <a:t>;</a:t>
            </a:r>
          </a:p>
          <a:p>
            <a:pPr algn="just"/>
            <a:r>
              <a:rPr lang="en-US" sz="4000" dirty="0">
                <a:solidFill>
                  <a:srgbClr val="03EDF9"/>
                </a:solidFill>
                <a:latin typeface="Tw Cen MT" panose="020B0602020104020603" pitchFamily="34" charset="0"/>
              </a:rPr>
              <a:t>3. *float </a:t>
            </a:r>
            <a:r>
              <a:rPr lang="en-US" sz="4000" dirty="0" err="1">
                <a:solidFill>
                  <a:srgbClr val="03EDF9"/>
                </a:solidFill>
                <a:latin typeface="Tw Cen MT" panose="020B0602020104020603" pitchFamily="34" charset="0"/>
              </a:rPr>
              <a:t>ptr</a:t>
            </a:r>
            <a:r>
              <a:rPr lang="en-US" sz="4000" dirty="0">
                <a:solidFill>
                  <a:srgbClr val="03EDF9"/>
                </a:solidFill>
                <a:latin typeface="Tw Cen MT" panose="020B0602020104020603" pitchFamily="34" charset="0"/>
              </a:rPr>
              <a:t>;</a:t>
            </a:r>
          </a:p>
          <a:p>
            <a:pPr algn="just"/>
            <a:r>
              <a:rPr lang="en-US" sz="4000" dirty="0">
                <a:solidFill>
                  <a:srgbClr val="03EDF9"/>
                </a:solidFill>
                <a:latin typeface="Tw Cen MT" panose="020B0602020104020603" pitchFamily="34" charset="0"/>
              </a:rPr>
              <a:t>4. None of the above</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Q[H](b)</a:t>
            </a:r>
          </a:p>
        </p:txBody>
      </p:sp>
    </p:spTree>
    <p:extLst>
      <p:ext uri="{BB962C8B-B14F-4D97-AF65-F5344CB8AC3E}">
        <p14:creationId xmlns:p14="http://schemas.microsoft.com/office/powerpoint/2010/main" val="338025086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1323439"/>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Q[H](c) Add the missing statement for the following program to print 35:</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15098" y="1374132"/>
            <a:ext cx="3176329"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Q[H](c)</a:t>
            </a:r>
          </a:p>
        </p:txBody>
      </p:sp>
      <p:sp>
        <p:nvSpPr>
          <p:cNvPr id="5" name="TextBox 4">
            <a:extLst>
              <a:ext uri="{FF2B5EF4-FFF2-40B4-BE49-F238E27FC236}">
                <a16:creationId xmlns:a16="http://schemas.microsoft.com/office/drawing/2014/main" id="{CA22A065-9095-EB04-C4E1-6159998F8480}"/>
              </a:ext>
            </a:extLst>
          </p:cNvPr>
          <p:cNvSpPr txBox="1"/>
          <p:nvPr/>
        </p:nvSpPr>
        <p:spPr>
          <a:xfrm>
            <a:off x="2732605" y="2100669"/>
            <a:ext cx="6463774" cy="3539430"/>
          </a:xfrm>
          <a:prstGeom prst="rect">
            <a:avLst/>
          </a:prstGeom>
          <a:solidFill>
            <a:srgbClr val="262335"/>
          </a:solidFill>
        </p:spPr>
        <p:txBody>
          <a:bodyPr wrap="square">
            <a:spAutoFit/>
          </a:bodyPr>
          <a:lstStyle/>
          <a:p>
            <a:r>
              <a:rPr lang="en-US" sz="2800" b="0" dirty="0">
                <a:solidFill>
                  <a:srgbClr val="72F1B8"/>
                </a:solidFill>
                <a:effectLst/>
                <a:latin typeface="Consolas" panose="020B0609020204030204" pitchFamily="49" charset="0"/>
              </a:rPr>
              <a:t>#include</a:t>
            </a:r>
            <a:r>
              <a:rPr lang="en-US" sz="2800" b="0" dirty="0">
                <a:solidFill>
                  <a:srgbClr val="BBBBBB"/>
                </a:solidFill>
                <a:effectLst/>
                <a:latin typeface="Consolas" panose="020B0609020204030204" pitchFamily="49" charset="0"/>
              </a:rPr>
              <a:t> </a:t>
            </a:r>
            <a:r>
              <a:rPr lang="en-US" sz="2800" b="0" dirty="0">
                <a:solidFill>
                  <a:srgbClr val="FF8B39"/>
                </a:solidFill>
                <a:effectLst/>
                <a:latin typeface="Consolas" panose="020B0609020204030204" pitchFamily="49" charset="0"/>
              </a:rPr>
              <a:t>&lt;</a:t>
            </a:r>
            <a:r>
              <a:rPr lang="en-US" sz="2800" b="0" dirty="0" err="1">
                <a:solidFill>
                  <a:srgbClr val="FF8B39"/>
                </a:solidFill>
                <a:effectLst/>
                <a:latin typeface="Consolas" panose="020B0609020204030204" pitchFamily="49" charset="0"/>
              </a:rPr>
              <a:t>stdio.h</a:t>
            </a:r>
            <a:r>
              <a:rPr lang="en-US" sz="2800" b="0" dirty="0">
                <a:solidFill>
                  <a:srgbClr val="FF8B39"/>
                </a:solidFill>
                <a:effectLst/>
                <a:latin typeface="Consolas" panose="020B0609020204030204" pitchFamily="49" charset="0"/>
              </a:rPr>
              <a:t>&gt;</a:t>
            </a:r>
            <a:endParaRPr lang="en-US" sz="2800" b="0" dirty="0">
              <a:solidFill>
                <a:srgbClr val="BBBBBB"/>
              </a:solidFill>
              <a:effectLst/>
              <a:latin typeface="Consolas" panose="020B0609020204030204" pitchFamily="49" charset="0"/>
            </a:endParaRPr>
          </a:p>
          <a:p>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36F9F6"/>
                </a:solidFill>
                <a:effectLst/>
                <a:latin typeface="Consolas" panose="020B0609020204030204" pitchFamily="49" charset="0"/>
              </a:rPr>
              <a:t>main</a:t>
            </a:r>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j, </a:t>
            </a:r>
            <a:r>
              <a:rPr lang="en-US" sz="2800" b="0" dirty="0">
                <a:solidFill>
                  <a:srgbClr val="FEDE5D"/>
                </a:solidFill>
                <a:effectLst/>
                <a:latin typeface="Consolas" panose="020B0609020204030204" pitchFamily="49" charset="0"/>
              </a:rPr>
              <a:t>*</a:t>
            </a:r>
            <a:r>
              <a:rPr lang="en-US" sz="2800" b="0" dirty="0" err="1">
                <a:solidFill>
                  <a:srgbClr val="BBBBBB"/>
                </a:solidFill>
                <a:effectLst/>
                <a:latin typeface="Consolas" panose="020B0609020204030204" pitchFamily="49" charset="0"/>
              </a:rPr>
              <a:t>ptr</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a:t>
            </a:r>
            <a:r>
              <a:rPr lang="en-US" sz="2800" b="0" dirty="0" err="1">
                <a:solidFill>
                  <a:srgbClr val="BBBBBB"/>
                </a:solidFill>
                <a:effectLst/>
                <a:latin typeface="Consolas" panose="020B0609020204030204" pitchFamily="49" charset="0"/>
              </a:rPr>
              <a:t>ptr</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35</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err="1">
                <a:solidFill>
                  <a:srgbClr val="36F9F6"/>
                </a:solidFill>
                <a:effectLst/>
                <a:latin typeface="Consolas" panose="020B0609020204030204" pitchFamily="49" charset="0"/>
              </a:rPr>
              <a:t>printf</a:t>
            </a:r>
            <a:r>
              <a:rPr lang="en-US" sz="2800" b="0" dirty="0">
                <a:solidFill>
                  <a:srgbClr val="BBBBBB"/>
                </a:solidFill>
                <a:effectLst/>
                <a:latin typeface="Consolas" panose="020B0609020204030204" pitchFamily="49" charset="0"/>
              </a:rPr>
              <a:t>(</a:t>
            </a:r>
            <a:r>
              <a:rPr lang="en-US" sz="2800" b="0" dirty="0">
                <a:solidFill>
                  <a:srgbClr val="FF8B39"/>
                </a:solidFill>
                <a:effectLst/>
                <a:latin typeface="Consolas" panose="020B0609020204030204" pitchFamily="49" charset="0"/>
              </a:rPr>
              <a:t>"</a:t>
            </a:r>
            <a:r>
              <a:rPr lang="en-US" sz="2800" b="0" i="1" dirty="0">
                <a:solidFill>
                  <a:srgbClr val="72F1B8"/>
                </a:solidFill>
                <a:effectLst/>
                <a:latin typeface="Consolas" panose="020B0609020204030204" pitchFamily="49" charset="0"/>
              </a:rPr>
              <a:t>%d</a:t>
            </a:r>
            <a:r>
              <a:rPr lang="en-US" sz="2800" b="0" dirty="0">
                <a:solidFill>
                  <a:srgbClr val="36F9F6"/>
                </a:solidFill>
                <a:effectLst/>
                <a:latin typeface="Consolas" panose="020B0609020204030204" pitchFamily="49" charset="0"/>
              </a:rPr>
              <a:t>\n</a:t>
            </a:r>
            <a:r>
              <a:rPr lang="en-US" sz="2800" b="0" dirty="0">
                <a:solidFill>
                  <a:srgbClr val="FF8B39"/>
                </a:solidFill>
                <a:effectLst/>
                <a:latin typeface="Consolas" panose="020B0609020204030204" pitchFamily="49" charset="0"/>
              </a:rPr>
              <a:t>"</a:t>
            </a:r>
            <a:r>
              <a:rPr lang="en-US" sz="2800" b="0" dirty="0">
                <a:solidFill>
                  <a:srgbClr val="BBBBBB"/>
                </a:solidFill>
                <a:effectLst/>
                <a:latin typeface="Consolas" panose="020B0609020204030204" pitchFamily="49" charset="0"/>
              </a:rPr>
              <a:t>, j);</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return</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0</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a:t>
            </a:r>
          </a:p>
        </p:txBody>
      </p:sp>
    </p:spTree>
    <p:extLst>
      <p:ext uri="{BB962C8B-B14F-4D97-AF65-F5344CB8AC3E}">
        <p14:creationId xmlns:p14="http://schemas.microsoft.com/office/powerpoint/2010/main" val="128696961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1323439"/>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Q[H](c) Add the missing statement for the following program to print 35:</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15098" y="1374132"/>
            <a:ext cx="3176329"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Q[H](c)</a:t>
            </a:r>
          </a:p>
        </p:txBody>
      </p:sp>
      <p:sp>
        <p:nvSpPr>
          <p:cNvPr id="5" name="TextBox 4">
            <a:extLst>
              <a:ext uri="{FF2B5EF4-FFF2-40B4-BE49-F238E27FC236}">
                <a16:creationId xmlns:a16="http://schemas.microsoft.com/office/drawing/2014/main" id="{CA22A065-9095-EB04-C4E1-6159998F8480}"/>
              </a:ext>
            </a:extLst>
          </p:cNvPr>
          <p:cNvSpPr txBox="1"/>
          <p:nvPr/>
        </p:nvSpPr>
        <p:spPr>
          <a:xfrm>
            <a:off x="2732605" y="2100669"/>
            <a:ext cx="6463774" cy="3970318"/>
          </a:xfrm>
          <a:prstGeom prst="rect">
            <a:avLst/>
          </a:prstGeom>
          <a:solidFill>
            <a:srgbClr val="262335"/>
          </a:solidFill>
        </p:spPr>
        <p:txBody>
          <a:bodyPr wrap="square">
            <a:spAutoFit/>
          </a:bodyPr>
          <a:lstStyle/>
          <a:p>
            <a:r>
              <a:rPr lang="en-US" sz="2800" b="0" dirty="0">
                <a:solidFill>
                  <a:srgbClr val="72F1B8"/>
                </a:solidFill>
                <a:effectLst/>
                <a:latin typeface="Consolas" panose="020B0609020204030204" pitchFamily="49" charset="0"/>
              </a:rPr>
              <a:t>#include</a:t>
            </a:r>
            <a:r>
              <a:rPr lang="en-US" sz="2800" b="0" dirty="0">
                <a:solidFill>
                  <a:srgbClr val="BBBBBB"/>
                </a:solidFill>
                <a:effectLst/>
                <a:latin typeface="Consolas" panose="020B0609020204030204" pitchFamily="49" charset="0"/>
              </a:rPr>
              <a:t> </a:t>
            </a:r>
            <a:r>
              <a:rPr lang="en-US" sz="2800" b="0" dirty="0">
                <a:solidFill>
                  <a:srgbClr val="FF8B39"/>
                </a:solidFill>
                <a:effectLst/>
                <a:latin typeface="Consolas" panose="020B0609020204030204" pitchFamily="49" charset="0"/>
              </a:rPr>
              <a:t>&lt;</a:t>
            </a:r>
            <a:r>
              <a:rPr lang="en-US" sz="2800" b="0" dirty="0" err="1">
                <a:solidFill>
                  <a:srgbClr val="FF8B39"/>
                </a:solidFill>
                <a:effectLst/>
                <a:latin typeface="Consolas" panose="020B0609020204030204" pitchFamily="49" charset="0"/>
              </a:rPr>
              <a:t>stdio.h</a:t>
            </a:r>
            <a:r>
              <a:rPr lang="en-US" sz="2800" b="0" dirty="0">
                <a:solidFill>
                  <a:srgbClr val="FF8B39"/>
                </a:solidFill>
                <a:effectLst/>
                <a:latin typeface="Consolas" panose="020B0609020204030204" pitchFamily="49" charset="0"/>
              </a:rPr>
              <a:t>&gt;</a:t>
            </a:r>
            <a:endParaRPr lang="en-US" sz="2800" b="0" dirty="0">
              <a:solidFill>
                <a:srgbClr val="BBBBBB"/>
              </a:solidFill>
              <a:effectLst/>
              <a:latin typeface="Consolas" panose="020B0609020204030204" pitchFamily="49" charset="0"/>
            </a:endParaRPr>
          </a:p>
          <a:p>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36F9F6"/>
                </a:solidFill>
                <a:effectLst/>
                <a:latin typeface="Consolas" panose="020B0609020204030204" pitchFamily="49" charset="0"/>
              </a:rPr>
              <a:t>main</a:t>
            </a:r>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j</a:t>
            </a:r>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ptr</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ptr</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&amp;</a:t>
            </a:r>
            <a:r>
              <a:rPr lang="en-US" sz="2800" b="0" dirty="0">
                <a:solidFill>
                  <a:srgbClr val="FF7EDB"/>
                </a:solidFill>
                <a:effectLst/>
                <a:latin typeface="Consolas" panose="020B0609020204030204" pitchFamily="49" charset="0"/>
              </a:rPr>
              <a:t>j</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ptr</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35</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err="1">
                <a:solidFill>
                  <a:srgbClr val="36F9F6"/>
                </a:solidFill>
                <a:effectLst/>
                <a:latin typeface="Consolas" panose="020B0609020204030204" pitchFamily="49" charset="0"/>
              </a:rPr>
              <a:t>printf</a:t>
            </a:r>
            <a:r>
              <a:rPr lang="en-US" sz="2800" b="0" dirty="0">
                <a:solidFill>
                  <a:srgbClr val="BBBBBB"/>
                </a:solidFill>
                <a:effectLst/>
                <a:latin typeface="Consolas" panose="020B0609020204030204" pitchFamily="49" charset="0"/>
              </a:rPr>
              <a:t>(</a:t>
            </a:r>
            <a:r>
              <a:rPr lang="en-US" sz="2800" b="0" dirty="0">
                <a:solidFill>
                  <a:srgbClr val="FF8B39"/>
                </a:solidFill>
                <a:effectLst/>
                <a:latin typeface="Consolas" panose="020B0609020204030204" pitchFamily="49" charset="0"/>
              </a:rPr>
              <a:t>"</a:t>
            </a:r>
            <a:r>
              <a:rPr lang="en-US" sz="2800" b="0" i="1" dirty="0">
                <a:solidFill>
                  <a:srgbClr val="72F1B8"/>
                </a:solidFill>
                <a:effectLst/>
                <a:latin typeface="Consolas" panose="020B0609020204030204" pitchFamily="49" charset="0"/>
              </a:rPr>
              <a:t>%d</a:t>
            </a:r>
            <a:r>
              <a:rPr lang="en-US" sz="2800" b="0" dirty="0">
                <a:solidFill>
                  <a:srgbClr val="36F9F6"/>
                </a:solidFill>
                <a:effectLst/>
                <a:latin typeface="Consolas" panose="020B0609020204030204" pitchFamily="49" charset="0"/>
              </a:rPr>
              <a:t>\n</a:t>
            </a:r>
            <a:r>
              <a:rPr lang="en-US" sz="2800" b="0" dirty="0">
                <a:solidFill>
                  <a:srgbClr val="FF8B39"/>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j</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return</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0</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a:t>
            </a:r>
          </a:p>
        </p:txBody>
      </p:sp>
    </p:spTree>
    <p:extLst>
      <p:ext uri="{BB962C8B-B14F-4D97-AF65-F5344CB8AC3E}">
        <p14:creationId xmlns:p14="http://schemas.microsoft.com/office/powerpoint/2010/main" val="150020912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016758"/>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Q[H](d) If int s[5] is a one-dimensional array of integers, which of the following refers to the third element in the array?</a:t>
            </a:r>
          </a:p>
          <a:p>
            <a:pPr algn="just"/>
            <a:endParaRPr lang="en-US" sz="4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1. *(s+2)</a:t>
            </a:r>
          </a:p>
          <a:p>
            <a:pPr algn="just"/>
            <a:r>
              <a:rPr lang="en-US" sz="4000" dirty="0">
                <a:solidFill>
                  <a:srgbClr val="03EDF9"/>
                </a:solidFill>
                <a:latin typeface="Tw Cen MT" panose="020B0602020104020603" pitchFamily="34" charset="0"/>
              </a:rPr>
              <a:t>2. *(s+3)</a:t>
            </a:r>
          </a:p>
          <a:p>
            <a:pPr algn="just"/>
            <a:r>
              <a:rPr lang="en-US" sz="4000" dirty="0">
                <a:solidFill>
                  <a:srgbClr val="03EDF9"/>
                </a:solidFill>
                <a:latin typeface="Tw Cen MT" panose="020B0602020104020603" pitchFamily="34" charset="0"/>
              </a:rPr>
              <a:t>3. s + 3 </a:t>
            </a:r>
          </a:p>
          <a:p>
            <a:pPr algn="just"/>
            <a:r>
              <a:rPr lang="en-US" sz="4000" dirty="0">
                <a:solidFill>
                  <a:srgbClr val="03EDF9"/>
                </a:solidFill>
                <a:latin typeface="Tw Cen MT" panose="020B0602020104020603" pitchFamily="34" charset="0"/>
              </a:rPr>
              <a:t>4. s + 2</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86867" y="1445902"/>
            <a:ext cx="3319868"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Q[H](d)</a:t>
            </a:r>
          </a:p>
        </p:txBody>
      </p:sp>
    </p:spTree>
    <p:extLst>
      <p:ext uri="{BB962C8B-B14F-4D97-AF65-F5344CB8AC3E}">
        <p14:creationId xmlns:p14="http://schemas.microsoft.com/office/powerpoint/2010/main" val="45622007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016758"/>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Q[H](d) If int s[5] is a one-dimensional array of integers, which of the following refers to the third element in the array?</a:t>
            </a:r>
          </a:p>
          <a:p>
            <a:pPr algn="just"/>
            <a:endParaRPr lang="en-US" sz="4000" dirty="0">
              <a:solidFill>
                <a:srgbClr val="03EDF9"/>
              </a:solidFill>
              <a:latin typeface="Tw Cen MT" panose="020B0602020104020603" pitchFamily="34" charset="0"/>
            </a:endParaRPr>
          </a:p>
          <a:p>
            <a:pPr algn="just"/>
            <a:r>
              <a:rPr lang="en-US" sz="4000" b="1" dirty="0">
                <a:solidFill>
                  <a:srgbClr val="FF8C39"/>
                </a:solidFill>
                <a:latin typeface="Tw Cen MT" panose="020B0602020104020603" pitchFamily="34" charset="0"/>
              </a:rPr>
              <a:t>1. *(s+2)</a:t>
            </a:r>
          </a:p>
          <a:p>
            <a:pPr algn="just"/>
            <a:r>
              <a:rPr lang="en-US" sz="4000" dirty="0">
                <a:solidFill>
                  <a:srgbClr val="03EDF9"/>
                </a:solidFill>
                <a:latin typeface="Tw Cen MT" panose="020B0602020104020603" pitchFamily="34" charset="0"/>
              </a:rPr>
              <a:t>2. *(s+3)</a:t>
            </a:r>
          </a:p>
          <a:p>
            <a:pPr algn="just"/>
            <a:r>
              <a:rPr lang="en-US" sz="4000" dirty="0">
                <a:solidFill>
                  <a:srgbClr val="03EDF9"/>
                </a:solidFill>
                <a:latin typeface="Tw Cen MT" panose="020B0602020104020603" pitchFamily="34" charset="0"/>
              </a:rPr>
              <a:t>3. s + 3 </a:t>
            </a:r>
          </a:p>
          <a:p>
            <a:pPr algn="just"/>
            <a:r>
              <a:rPr lang="en-US" sz="4000" dirty="0">
                <a:solidFill>
                  <a:srgbClr val="03EDF9"/>
                </a:solidFill>
                <a:latin typeface="Tw Cen MT" panose="020B0602020104020603" pitchFamily="34" charset="0"/>
              </a:rPr>
              <a:t>4. s + 2</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86867" y="1445902"/>
            <a:ext cx="3319868"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Q[H](a)</a:t>
            </a:r>
          </a:p>
        </p:txBody>
      </p:sp>
    </p:spTree>
    <p:extLst>
      <p:ext uri="{BB962C8B-B14F-4D97-AF65-F5344CB8AC3E}">
        <p14:creationId xmlns:p14="http://schemas.microsoft.com/office/powerpoint/2010/main" val="177956752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4770537"/>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Q[D]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(a) Twenty-five numbers are entered from the keyboard into an array. The number to be searched is entered through the keyboard by the user. Write a program to find if the number to be searched is present in the array and if it is present, display the number of times it appears in the array.</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Q[D](a)</a:t>
            </a:r>
          </a:p>
        </p:txBody>
      </p:sp>
    </p:spTree>
    <p:extLst>
      <p:ext uri="{BB962C8B-B14F-4D97-AF65-F5344CB8AC3E}">
        <p14:creationId xmlns:p14="http://schemas.microsoft.com/office/powerpoint/2010/main" val="80263223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wipe(left)">
                                      <p:cBhvr>
                                        <p:cTn id="11"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940088"/>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Q[D]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(b) Implement the Selection Sort, Bubble Sort and Insertion sort algorithms on a set of 25 numbers. (Refer Figures 13.4 (a), 13.4 (b), 13.4 (c) for the logic of the algorithms)</a:t>
            </a:r>
          </a:p>
          <a:p>
            <a:pPr algn="just"/>
            <a:r>
              <a:rPr lang="en-US" sz="4000" dirty="0">
                <a:solidFill>
                  <a:srgbClr val="03EDF9"/>
                </a:solidFill>
                <a:latin typeface="Tw Cen MT" panose="020B0602020104020603" pitchFamily="34" charset="0"/>
              </a:rPr>
              <a:t>- Selection sort</a:t>
            </a:r>
          </a:p>
          <a:p>
            <a:pPr algn="just"/>
            <a:r>
              <a:rPr lang="en-US" sz="4000" dirty="0">
                <a:solidFill>
                  <a:srgbClr val="03EDF9"/>
                </a:solidFill>
                <a:latin typeface="Tw Cen MT" panose="020B0602020104020603" pitchFamily="34" charset="0"/>
              </a:rPr>
              <a:t>- Bubble Sort </a:t>
            </a:r>
          </a:p>
          <a:p>
            <a:pPr algn="just"/>
            <a:r>
              <a:rPr lang="en-US" sz="4000" dirty="0">
                <a:solidFill>
                  <a:srgbClr val="03EDF9"/>
                </a:solidFill>
                <a:latin typeface="Tw Cen MT" panose="020B0602020104020603" pitchFamily="34" charset="0"/>
              </a:rPr>
              <a:t>- Insertion Sort</a:t>
            </a:r>
          </a:p>
          <a:p>
            <a:pPr algn="just"/>
            <a:endParaRPr lang="en-US" sz="4000" dirty="0">
              <a:solidFill>
                <a:srgbClr val="03EDF9"/>
              </a:solidFill>
              <a:latin typeface="Tw Cen MT" panose="020B0602020104020603" pitchFamily="34" charset="0"/>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Tree>
    <p:extLst>
      <p:ext uri="{BB962C8B-B14F-4D97-AF65-F5344CB8AC3E}">
        <p14:creationId xmlns:p14="http://schemas.microsoft.com/office/powerpoint/2010/main" val="423735057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5" name="TextBox 4">
            <a:extLst>
              <a:ext uri="{FF2B5EF4-FFF2-40B4-BE49-F238E27FC236}">
                <a16:creationId xmlns:a16="http://schemas.microsoft.com/office/drawing/2014/main" id="{6E06FDFF-C005-A394-9F76-D740E43F674A}"/>
              </a:ext>
            </a:extLst>
          </p:cNvPr>
          <p:cNvSpPr txBox="1"/>
          <p:nvPr/>
        </p:nvSpPr>
        <p:spPr>
          <a:xfrm rot="16200000">
            <a:off x="-1315098" y="1374132"/>
            <a:ext cx="3176330"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Q[A](c)</a:t>
            </a: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(c)</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5" y="756950"/>
            <a:ext cx="7441380" cy="4832092"/>
          </a:xfrm>
          <a:prstGeom prst="rect">
            <a:avLst/>
          </a:prstGeom>
          <a:solidFill>
            <a:srgbClr val="262335"/>
          </a:solidFill>
        </p:spPr>
        <p:txBody>
          <a:bodyPr wrap="square">
            <a:spAutoFit/>
          </a:bodyPr>
          <a:lstStyle/>
          <a:p>
            <a:r>
              <a:rPr lang="en-US" sz="2800" b="0" dirty="0">
                <a:solidFill>
                  <a:srgbClr val="72F1B8"/>
                </a:solidFill>
                <a:effectLst/>
                <a:latin typeface="Consolas" panose="020B0609020204030204" pitchFamily="49" charset="0"/>
              </a:rPr>
              <a:t>#include</a:t>
            </a:r>
            <a:r>
              <a:rPr lang="en-US" sz="2800" b="0" dirty="0">
                <a:solidFill>
                  <a:srgbClr val="BBBBBB"/>
                </a:solidFill>
                <a:effectLst/>
                <a:latin typeface="Consolas" panose="020B0609020204030204" pitchFamily="49" charset="0"/>
              </a:rPr>
              <a:t> </a:t>
            </a:r>
            <a:r>
              <a:rPr lang="en-US" sz="2800" b="0" dirty="0">
                <a:solidFill>
                  <a:srgbClr val="FF8B39"/>
                </a:solidFill>
                <a:effectLst/>
                <a:latin typeface="Consolas" panose="020B0609020204030204" pitchFamily="49" charset="0"/>
              </a:rPr>
              <a:t>&lt;</a:t>
            </a:r>
            <a:r>
              <a:rPr lang="en-US" sz="2800" b="0" dirty="0" err="1">
                <a:solidFill>
                  <a:srgbClr val="FF8B39"/>
                </a:solidFill>
                <a:effectLst/>
                <a:latin typeface="Consolas" panose="020B0609020204030204" pitchFamily="49" charset="0"/>
              </a:rPr>
              <a:t>stdio.h</a:t>
            </a:r>
            <a:r>
              <a:rPr lang="en-US" sz="2800" b="0" dirty="0">
                <a:solidFill>
                  <a:srgbClr val="FF8B39"/>
                </a:solidFill>
                <a:effectLst/>
                <a:latin typeface="Consolas" panose="020B0609020204030204" pitchFamily="49" charset="0"/>
              </a:rPr>
              <a:t>&gt;</a:t>
            </a:r>
            <a:endParaRPr lang="en-US" sz="2800" b="0" dirty="0">
              <a:solidFill>
                <a:srgbClr val="BBBBBB"/>
              </a:solidFill>
              <a:effectLst/>
              <a:latin typeface="Consolas" panose="020B0609020204030204" pitchFamily="49" charset="0"/>
            </a:endParaRPr>
          </a:p>
          <a:p>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36F9F6"/>
                </a:solidFill>
                <a:effectLst/>
                <a:latin typeface="Consolas" panose="020B0609020204030204" pitchFamily="49" charset="0"/>
              </a:rPr>
              <a:t>main</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sub</a:t>
            </a:r>
            <a:r>
              <a:rPr lang="en-US" sz="2800" b="0" dirty="0">
                <a:solidFill>
                  <a:srgbClr val="BBBBBB"/>
                </a:solidFill>
                <a:effectLst/>
                <a:latin typeface="Consolas" panose="020B0609020204030204" pitchFamily="49" charset="0"/>
              </a:rPr>
              <a:t>[</a:t>
            </a:r>
            <a:r>
              <a:rPr lang="en-US" sz="2800" b="0" dirty="0">
                <a:solidFill>
                  <a:srgbClr val="F97E72"/>
                </a:solidFill>
                <a:effectLst/>
                <a:latin typeface="Consolas" panose="020B0609020204030204" pitchFamily="49" charset="0"/>
              </a:rPr>
              <a:t>50</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for</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0</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&lt;=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48</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FEDE5D"/>
                </a:solidFill>
                <a:effectLst/>
                <a:latin typeface="Consolas" panose="020B0609020204030204" pitchFamily="49" charset="0"/>
              </a:rPr>
              <a:t>++</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    </a:t>
            </a:r>
          </a:p>
          <a:p>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sub</a:t>
            </a:r>
            <a:r>
              <a:rPr lang="en-US" sz="2800" b="0" dirty="0">
                <a:solidFill>
                  <a:srgbClr val="BBBBBB"/>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err="1">
                <a:solidFill>
                  <a:srgbClr val="36F9F6"/>
                </a:solidFill>
                <a:effectLst/>
                <a:latin typeface="Consolas" panose="020B0609020204030204" pitchFamily="49" charset="0"/>
              </a:rPr>
              <a:t>printf</a:t>
            </a:r>
            <a:r>
              <a:rPr lang="en-US" sz="2800" b="0" dirty="0">
                <a:solidFill>
                  <a:srgbClr val="BBBBBB"/>
                </a:solidFill>
                <a:effectLst/>
                <a:latin typeface="Consolas" panose="020B0609020204030204" pitchFamily="49" charset="0"/>
              </a:rPr>
              <a:t>(</a:t>
            </a:r>
            <a:r>
              <a:rPr lang="en-US" sz="2800" b="0" dirty="0">
                <a:solidFill>
                  <a:srgbClr val="FF8B39"/>
                </a:solidFill>
                <a:effectLst/>
                <a:latin typeface="Consolas" panose="020B0609020204030204" pitchFamily="49" charset="0"/>
              </a:rPr>
              <a:t>"</a:t>
            </a:r>
            <a:r>
              <a:rPr lang="en-US" sz="2800" b="0" i="1" dirty="0">
                <a:solidFill>
                  <a:srgbClr val="72F1B8"/>
                </a:solidFill>
                <a:effectLst/>
                <a:latin typeface="Consolas" panose="020B0609020204030204" pitchFamily="49" charset="0"/>
              </a:rPr>
              <a:t>%d</a:t>
            </a:r>
            <a:r>
              <a:rPr lang="en-US" sz="2800" b="0" dirty="0">
                <a:solidFill>
                  <a:srgbClr val="36F9F6"/>
                </a:solidFill>
                <a:effectLst/>
                <a:latin typeface="Consolas" panose="020B0609020204030204" pitchFamily="49" charset="0"/>
              </a:rPr>
              <a:t>\n</a:t>
            </a:r>
            <a:r>
              <a:rPr lang="en-US" sz="2800" b="0" dirty="0">
                <a:solidFill>
                  <a:srgbClr val="FF8B39"/>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sub</a:t>
            </a:r>
            <a:r>
              <a:rPr lang="en-US" sz="2800" b="0" dirty="0">
                <a:solidFill>
                  <a:srgbClr val="BBBBBB"/>
                </a:solidFill>
                <a:effectLst/>
                <a:latin typeface="Consolas" panose="020B0609020204030204" pitchFamily="49" charset="0"/>
              </a:rPr>
              <a:t>[</a:t>
            </a:r>
            <a:r>
              <a:rPr lang="en-US" sz="2800" b="0" dirty="0" err="1">
                <a:solidFill>
                  <a:srgbClr val="FF7EDB"/>
                </a:solidFill>
                <a:effectLst/>
                <a:latin typeface="Consolas" panose="020B0609020204030204" pitchFamily="49" charset="0"/>
              </a:rPr>
              <a:t>i</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return</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0</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ABC4725D-D177-E423-E8B7-49018889215B}"/>
              </a:ext>
            </a:extLst>
          </p:cNvPr>
          <p:cNvSpPr txBox="1"/>
          <p:nvPr/>
        </p:nvSpPr>
        <p:spPr>
          <a:xfrm>
            <a:off x="9231207" y="1255661"/>
            <a:ext cx="2641600"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 Output:</a:t>
            </a:r>
          </a:p>
        </p:txBody>
      </p:sp>
      <p:sp>
        <p:nvSpPr>
          <p:cNvPr id="21" name="TextBox 20">
            <a:extLst>
              <a:ext uri="{FF2B5EF4-FFF2-40B4-BE49-F238E27FC236}">
                <a16:creationId xmlns:a16="http://schemas.microsoft.com/office/drawing/2014/main" id="{9EC4836E-4842-A46D-E067-687D966CE170}"/>
              </a:ext>
            </a:extLst>
          </p:cNvPr>
          <p:cNvSpPr txBox="1"/>
          <p:nvPr/>
        </p:nvSpPr>
        <p:spPr>
          <a:xfrm>
            <a:off x="3223882" y="4784190"/>
            <a:ext cx="8679552" cy="1323439"/>
          </a:xfrm>
          <a:prstGeom prst="rect">
            <a:avLst/>
          </a:prstGeom>
          <a:noFill/>
        </p:spPr>
        <p:txBody>
          <a:bodyPr wrap="square" rtlCol="0">
            <a:spAutoFit/>
          </a:bodyPr>
          <a:lstStyle/>
          <a:p>
            <a:pPr algn="r"/>
            <a:r>
              <a:rPr lang="en-US" sz="4000" dirty="0">
                <a:solidFill>
                  <a:srgbClr val="03EDF9"/>
                </a:solidFill>
                <a:latin typeface="Tw Cen MT" panose="020B0602020104020603" pitchFamily="34" charset="0"/>
              </a:rPr>
              <a:t>✍️ The for loop body is empty. </a:t>
            </a:r>
          </a:p>
          <a:p>
            <a:pPr algn="r"/>
            <a:r>
              <a:rPr lang="en-US" sz="4000" dirty="0">
                <a:solidFill>
                  <a:srgbClr val="03EDF9"/>
                </a:solidFill>
                <a:latin typeface="Tw Cen MT" panose="020B0602020104020603" pitchFamily="34" charset="0"/>
              </a:rPr>
              <a:t>There is semicolon just after parentheses.</a:t>
            </a:r>
          </a:p>
        </p:txBody>
      </p:sp>
      <p:pic>
        <p:nvPicPr>
          <p:cNvPr id="11" name="Picture 10">
            <a:extLst>
              <a:ext uri="{FF2B5EF4-FFF2-40B4-BE49-F238E27FC236}">
                <a16:creationId xmlns:a16="http://schemas.microsoft.com/office/drawing/2014/main" id="{8DC69258-940D-645D-9CCE-2E7AA259DEFE}"/>
              </a:ext>
            </a:extLst>
          </p:cNvPr>
          <p:cNvPicPr>
            <a:picLocks noChangeAspect="1"/>
          </p:cNvPicPr>
          <p:nvPr/>
        </p:nvPicPr>
        <p:blipFill rotWithShape="1">
          <a:blip r:embed="rId3"/>
          <a:srcRect t="4454"/>
          <a:stretch/>
        </p:blipFill>
        <p:spPr>
          <a:xfrm>
            <a:off x="10086516" y="2211755"/>
            <a:ext cx="1386603" cy="937812"/>
          </a:xfrm>
          <a:prstGeom prst="rect">
            <a:avLst/>
          </a:prstGeom>
        </p:spPr>
      </p:pic>
    </p:spTree>
    <p:extLst>
      <p:ext uri="{BB962C8B-B14F-4D97-AF65-F5344CB8AC3E}">
        <p14:creationId xmlns:p14="http://schemas.microsoft.com/office/powerpoint/2010/main" val="180195851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131" name="TextBox 130">
            <a:extLst>
              <a:ext uri="{FF2B5EF4-FFF2-40B4-BE49-F238E27FC236}">
                <a16:creationId xmlns:a16="http://schemas.microsoft.com/office/drawing/2014/main" id="{9C886DC2-5D0F-96FB-DA07-4936A2C2685C}"/>
              </a:ext>
            </a:extLst>
          </p:cNvPr>
          <p:cNvSpPr txBox="1"/>
          <p:nvPr/>
        </p:nvSpPr>
        <p:spPr>
          <a:xfrm>
            <a:off x="821227" y="752183"/>
            <a:ext cx="11160027" cy="2554545"/>
          </a:xfrm>
          <a:prstGeom prst="rect">
            <a:avLst/>
          </a:prstGeom>
          <a:noFill/>
        </p:spPr>
        <p:txBody>
          <a:bodyPr wrap="square" rtlCol="0">
            <a:spAutoFit/>
          </a:bodyPr>
          <a:lstStyle/>
          <a:p>
            <a:pPr algn="just"/>
            <a:r>
              <a:rPr lang="en-US" sz="4000" b="1" dirty="0">
                <a:solidFill>
                  <a:srgbClr val="03EDF9"/>
                </a:solidFill>
                <a:latin typeface="Tw Cen MT" panose="020B0602020104020603" pitchFamily="34" charset="0"/>
              </a:rPr>
              <a:t>Selection sort </a:t>
            </a:r>
            <a:r>
              <a:rPr lang="en-US" sz="4000" dirty="0">
                <a:solidFill>
                  <a:srgbClr val="03EDF9"/>
                </a:solidFill>
                <a:latin typeface="Tw Cen MT" panose="020B0602020104020603" pitchFamily="34" charset="0"/>
              </a:rPr>
              <a:t>is a sorting algorithm that selects the </a:t>
            </a:r>
            <a:r>
              <a:rPr lang="en-US" sz="4000" b="1" dirty="0">
                <a:solidFill>
                  <a:srgbClr val="03EDF9"/>
                </a:solidFill>
                <a:latin typeface="Tw Cen MT" panose="020B0602020104020603" pitchFamily="34" charset="0"/>
              </a:rPr>
              <a:t>smallest element</a:t>
            </a:r>
            <a:r>
              <a:rPr lang="en-US" sz="4000" dirty="0">
                <a:solidFill>
                  <a:srgbClr val="03EDF9"/>
                </a:solidFill>
                <a:latin typeface="Tw Cen MT" panose="020B0602020104020603" pitchFamily="34" charset="0"/>
              </a:rPr>
              <a:t> from an unsorted list in each iteration and places that element at the </a:t>
            </a:r>
            <a:r>
              <a:rPr lang="en-US" sz="4000" b="1" dirty="0">
                <a:solidFill>
                  <a:srgbClr val="03EDF9"/>
                </a:solidFill>
                <a:latin typeface="Tw Cen MT" panose="020B0602020104020603" pitchFamily="34" charset="0"/>
              </a:rPr>
              <a:t>beginning</a:t>
            </a:r>
            <a:r>
              <a:rPr lang="en-US" sz="4000" dirty="0">
                <a:solidFill>
                  <a:srgbClr val="03EDF9"/>
                </a:solidFill>
                <a:latin typeface="Tw Cen MT" panose="020B0602020104020603" pitchFamily="34" charset="0"/>
              </a:rPr>
              <a:t> of the unsorted list.</a:t>
            </a:r>
          </a:p>
        </p:txBody>
      </p:sp>
      <p:sp>
        <p:nvSpPr>
          <p:cNvPr id="2" name="Rectangle 1">
            <a:extLst>
              <a:ext uri="{FF2B5EF4-FFF2-40B4-BE49-F238E27FC236}">
                <a16:creationId xmlns:a16="http://schemas.microsoft.com/office/drawing/2014/main" id="{A8D64735-9BB6-24FB-3942-2B7620290677}"/>
              </a:ext>
            </a:extLst>
          </p:cNvPr>
          <p:cNvSpPr/>
          <p:nvPr/>
        </p:nvSpPr>
        <p:spPr>
          <a:xfrm>
            <a:off x="39226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5" name="Rectangle 4">
            <a:extLst>
              <a:ext uri="{FF2B5EF4-FFF2-40B4-BE49-F238E27FC236}">
                <a16:creationId xmlns:a16="http://schemas.microsoft.com/office/drawing/2014/main" id="{8D98EB3B-6753-714D-BF83-E3B4E17FDC04}"/>
              </a:ext>
            </a:extLst>
          </p:cNvPr>
          <p:cNvSpPr/>
          <p:nvPr/>
        </p:nvSpPr>
        <p:spPr>
          <a:xfrm>
            <a:off x="48370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7" name="Rectangle 6">
            <a:extLst>
              <a:ext uri="{FF2B5EF4-FFF2-40B4-BE49-F238E27FC236}">
                <a16:creationId xmlns:a16="http://schemas.microsoft.com/office/drawing/2014/main" id="{041F51AE-72C5-EA0C-2344-29301B15292B}"/>
              </a:ext>
            </a:extLst>
          </p:cNvPr>
          <p:cNvSpPr/>
          <p:nvPr/>
        </p:nvSpPr>
        <p:spPr>
          <a:xfrm>
            <a:off x="57514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1" name="Rectangle 10">
            <a:extLst>
              <a:ext uri="{FF2B5EF4-FFF2-40B4-BE49-F238E27FC236}">
                <a16:creationId xmlns:a16="http://schemas.microsoft.com/office/drawing/2014/main" id="{88015323-5A54-95C4-F406-7B780B47F642}"/>
              </a:ext>
            </a:extLst>
          </p:cNvPr>
          <p:cNvSpPr/>
          <p:nvPr/>
        </p:nvSpPr>
        <p:spPr>
          <a:xfrm>
            <a:off x="66658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2" name="Rectangle 11">
            <a:extLst>
              <a:ext uri="{FF2B5EF4-FFF2-40B4-BE49-F238E27FC236}">
                <a16:creationId xmlns:a16="http://schemas.microsoft.com/office/drawing/2014/main" id="{1FECF4C9-4E8D-DC22-FFA6-BE16917DC84D}"/>
              </a:ext>
            </a:extLst>
          </p:cNvPr>
          <p:cNvSpPr/>
          <p:nvPr/>
        </p:nvSpPr>
        <p:spPr>
          <a:xfrm>
            <a:off x="75802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Tree>
    <p:extLst>
      <p:ext uri="{BB962C8B-B14F-4D97-AF65-F5344CB8AC3E}">
        <p14:creationId xmlns:p14="http://schemas.microsoft.com/office/powerpoint/2010/main" val="8510650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131" name="TextBox 130">
            <a:extLst>
              <a:ext uri="{FF2B5EF4-FFF2-40B4-BE49-F238E27FC236}">
                <a16:creationId xmlns:a16="http://schemas.microsoft.com/office/drawing/2014/main" id="{9C886DC2-5D0F-96FB-DA07-4936A2C2685C}"/>
              </a:ext>
            </a:extLst>
          </p:cNvPr>
          <p:cNvSpPr txBox="1"/>
          <p:nvPr/>
        </p:nvSpPr>
        <p:spPr>
          <a:xfrm>
            <a:off x="821227" y="752183"/>
            <a:ext cx="11160027" cy="2554545"/>
          </a:xfrm>
          <a:prstGeom prst="rect">
            <a:avLst/>
          </a:prstGeom>
          <a:noFill/>
        </p:spPr>
        <p:txBody>
          <a:bodyPr wrap="square" rtlCol="0">
            <a:spAutoFit/>
          </a:bodyPr>
          <a:lstStyle/>
          <a:p>
            <a:pPr algn="just"/>
            <a:r>
              <a:rPr lang="en-US" sz="4000" b="1" dirty="0">
                <a:solidFill>
                  <a:srgbClr val="03EDF9"/>
                </a:solidFill>
                <a:latin typeface="Tw Cen MT" panose="020B0602020104020603" pitchFamily="34" charset="0"/>
              </a:rPr>
              <a:t>Selection sort </a:t>
            </a:r>
            <a:r>
              <a:rPr lang="en-US" sz="4000" dirty="0">
                <a:solidFill>
                  <a:srgbClr val="03EDF9"/>
                </a:solidFill>
                <a:latin typeface="Tw Cen MT" panose="020B0602020104020603" pitchFamily="34" charset="0"/>
              </a:rPr>
              <a:t>is a sorting algorithm that selects the </a:t>
            </a:r>
            <a:r>
              <a:rPr lang="en-US" sz="4000" b="1" dirty="0">
                <a:solidFill>
                  <a:srgbClr val="03EDF9"/>
                </a:solidFill>
                <a:latin typeface="Tw Cen MT" panose="020B0602020104020603" pitchFamily="34" charset="0"/>
              </a:rPr>
              <a:t>smallest element</a:t>
            </a:r>
            <a:r>
              <a:rPr lang="en-US" sz="4000" dirty="0">
                <a:solidFill>
                  <a:srgbClr val="03EDF9"/>
                </a:solidFill>
                <a:latin typeface="Tw Cen MT" panose="020B0602020104020603" pitchFamily="34" charset="0"/>
              </a:rPr>
              <a:t> from an unsorted list in each iteration and places that element at the </a:t>
            </a:r>
            <a:r>
              <a:rPr lang="en-US" sz="4000" b="1" dirty="0">
                <a:solidFill>
                  <a:srgbClr val="03EDF9"/>
                </a:solidFill>
                <a:latin typeface="Tw Cen MT" panose="020B0602020104020603" pitchFamily="34" charset="0"/>
              </a:rPr>
              <a:t>beginning</a:t>
            </a:r>
            <a:r>
              <a:rPr lang="en-US" sz="4000" dirty="0">
                <a:solidFill>
                  <a:srgbClr val="03EDF9"/>
                </a:solidFill>
                <a:latin typeface="Tw Cen MT" panose="020B0602020104020603" pitchFamily="34" charset="0"/>
              </a:rPr>
              <a:t> of the unsorted list.</a:t>
            </a:r>
          </a:p>
        </p:txBody>
      </p:sp>
      <p:sp>
        <p:nvSpPr>
          <p:cNvPr id="2" name="Rectangle 1">
            <a:extLst>
              <a:ext uri="{FF2B5EF4-FFF2-40B4-BE49-F238E27FC236}">
                <a16:creationId xmlns:a16="http://schemas.microsoft.com/office/drawing/2014/main" id="{A8D64735-9BB6-24FB-3942-2B7620290677}"/>
              </a:ext>
            </a:extLst>
          </p:cNvPr>
          <p:cNvSpPr/>
          <p:nvPr/>
        </p:nvSpPr>
        <p:spPr>
          <a:xfrm>
            <a:off x="39226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5" name="Rectangle 4">
            <a:extLst>
              <a:ext uri="{FF2B5EF4-FFF2-40B4-BE49-F238E27FC236}">
                <a16:creationId xmlns:a16="http://schemas.microsoft.com/office/drawing/2014/main" id="{8D98EB3B-6753-714D-BF83-E3B4E17FDC04}"/>
              </a:ext>
            </a:extLst>
          </p:cNvPr>
          <p:cNvSpPr/>
          <p:nvPr/>
        </p:nvSpPr>
        <p:spPr>
          <a:xfrm>
            <a:off x="48370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7" name="Rectangle 6">
            <a:extLst>
              <a:ext uri="{FF2B5EF4-FFF2-40B4-BE49-F238E27FC236}">
                <a16:creationId xmlns:a16="http://schemas.microsoft.com/office/drawing/2014/main" id="{041F51AE-72C5-EA0C-2344-29301B15292B}"/>
              </a:ext>
            </a:extLst>
          </p:cNvPr>
          <p:cNvSpPr/>
          <p:nvPr/>
        </p:nvSpPr>
        <p:spPr>
          <a:xfrm>
            <a:off x="57514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1" name="Rectangle 10">
            <a:extLst>
              <a:ext uri="{FF2B5EF4-FFF2-40B4-BE49-F238E27FC236}">
                <a16:creationId xmlns:a16="http://schemas.microsoft.com/office/drawing/2014/main" id="{88015323-5A54-95C4-F406-7B780B47F642}"/>
              </a:ext>
            </a:extLst>
          </p:cNvPr>
          <p:cNvSpPr/>
          <p:nvPr/>
        </p:nvSpPr>
        <p:spPr>
          <a:xfrm>
            <a:off x="66658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2" name="Rectangle 11">
            <a:extLst>
              <a:ext uri="{FF2B5EF4-FFF2-40B4-BE49-F238E27FC236}">
                <a16:creationId xmlns:a16="http://schemas.microsoft.com/office/drawing/2014/main" id="{1FECF4C9-4E8D-DC22-FFA6-BE16917DC84D}"/>
              </a:ext>
            </a:extLst>
          </p:cNvPr>
          <p:cNvSpPr/>
          <p:nvPr/>
        </p:nvSpPr>
        <p:spPr>
          <a:xfrm>
            <a:off x="7580216" y="36020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14" name="Rectangle 13">
            <a:extLst>
              <a:ext uri="{FF2B5EF4-FFF2-40B4-BE49-F238E27FC236}">
                <a16:creationId xmlns:a16="http://schemas.microsoft.com/office/drawing/2014/main" id="{CAF64825-3B40-A7D9-9824-D55AB66DF7DB}"/>
              </a:ext>
            </a:extLst>
          </p:cNvPr>
          <p:cNvSpPr/>
          <p:nvPr/>
        </p:nvSpPr>
        <p:spPr>
          <a:xfrm>
            <a:off x="3922616" y="4961979"/>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15" name="Rectangle 14">
            <a:extLst>
              <a:ext uri="{FF2B5EF4-FFF2-40B4-BE49-F238E27FC236}">
                <a16:creationId xmlns:a16="http://schemas.microsoft.com/office/drawing/2014/main" id="{449185AF-1058-6CED-B6F0-195F8555A01F}"/>
              </a:ext>
            </a:extLst>
          </p:cNvPr>
          <p:cNvSpPr/>
          <p:nvPr/>
        </p:nvSpPr>
        <p:spPr>
          <a:xfrm>
            <a:off x="4837016" y="4961979"/>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6" name="Rectangle 15">
            <a:extLst>
              <a:ext uri="{FF2B5EF4-FFF2-40B4-BE49-F238E27FC236}">
                <a16:creationId xmlns:a16="http://schemas.microsoft.com/office/drawing/2014/main" id="{40528C1C-9D54-0E33-F738-9FC2BE9428B7}"/>
              </a:ext>
            </a:extLst>
          </p:cNvPr>
          <p:cNvSpPr/>
          <p:nvPr/>
        </p:nvSpPr>
        <p:spPr>
          <a:xfrm>
            <a:off x="5751416" y="4961979"/>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7" name="Rectangle 16">
            <a:extLst>
              <a:ext uri="{FF2B5EF4-FFF2-40B4-BE49-F238E27FC236}">
                <a16:creationId xmlns:a16="http://schemas.microsoft.com/office/drawing/2014/main" id="{1EBAF159-089B-1F8B-B72C-85A162165CEC}"/>
              </a:ext>
            </a:extLst>
          </p:cNvPr>
          <p:cNvSpPr/>
          <p:nvPr/>
        </p:nvSpPr>
        <p:spPr>
          <a:xfrm>
            <a:off x="6665816" y="4961979"/>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8" name="Rectangle 17">
            <a:extLst>
              <a:ext uri="{FF2B5EF4-FFF2-40B4-BE49-F238E27FC236}">
                <a16:creationId xmlns:a16="http://schemas.microsoft.com/office/drawing/2014/main" id="{088EE707-47BF-9912-D5FC-0C361FAEE98C}"/>
              </a:ext>
            </a:extLst>
          </p:cNvPr>
          <p:cNvSpPr/>
          <p:nvPr/>
        </p:nvSpPr>
        <p:spPr>
          <a:xfrm>
            <a:off x="7580216" y="4961979"/>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Tree>
    <p:extLst>
      <p:ext uri="{BB962C8B-B14F-4D97-AF65-F5344CB8AC3E}">
        <p14:creationId xmlns:p14="http://schemas.microsoft.com/office/powerpoint/2010/main" val="61681982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Selection sort</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1726605" y="3886199"/>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A86D187F-CBB1-42C9-688D-3A55E173A829}"/>
              </a:ext>
            </a:extLst>
          </p:cNvPr>
          <p:cNvSpPr/>
          <p:nvPr/>
        </p:nvSpPr>
        <p:spPr>
          <a:xfrm>
            <a:off x="13191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78" name="Rectangle 77">
            <a:extLst>
              <a:ext uri="{FF2B5EF4-FFF2-40B4-BE49-F238E27FC236}">
                <a16:creationId xmlns:a16="http://schemas.microsoft.com/office/drawing/2014/main" id="{6EC4E215-3028-8A96-D773-BF8A6D782CE2}"/>
              </a:ext>
            </a:extLst>
          </p:cNvPr>
          <p:cNvSpPr/>
          <p:nvPr/>
        </p:nvSpPr>
        <p:spPr>
          <a:xfrm>
            <a:off x="22335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79" name="Rectangle 78">
            <a:extLst>
              <a:ext uri="{FF2B5EF4-FFF2-40B4-BE49-F238E27FC236}">
                <a16:creationId xmlns:a16="http://schemas.microsoft.com/office/drawing/2014/main" id="{80E555AE-2FE0-28D3-75C0-01EEC9E89AD3}"/>
              </a:ext>
            </a:extLst>
          </p:cNvPr>
          <p:cNvSpPr/>
          <p:nvPr/>
        </p:nvSpPr>
        <p:spPr>
          <a:xfrm>
            <a:off x="31479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80" name="Rectangle 79">
            <a:extLst>
              <a:ext uri="{FF2B5EF4-FFF2-40B4-BE49-F238E27FC236}">
                <a16:creationId xmlns:a16="http://schemas.microsoft.com/office/drawing/2014/main" id="{857B0F84-EBD3-D56E-9393-07F2AAEA5BEE}"/>
              </a:ext>
            </a:extLst>
          </p:cNvPr>
          <p:cNvSpPr/>
          <p:nvPr/>
        </p:nvSpPr>
        <p:spPr>
          <a:xfrm>
            <a:off x="40623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81" name="Rectangle 80">
            <a:extLst>
              <a:ext uri="{FF2B5EF4-FFF2-40B4-BE49-F238E27FC236}">
                <a16:creationId xmlns:a16="http://schemas.microsoft.com/office/drawing/2014/main" id="{5C6C6F85-8FC3-AFB9-1419-ADF294238277}"/>
              </a:ext>
            </a:extLst>
          </p:cNvPr>
          <p:cNvSpPr/>
          <p:nvPr/>
        </p:nvSpPr>
        <p:spPr>
          <a:xfrm>
            <a:off x="49767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82" name="Group 81">
            <a:extLst>
              <a:ext uri="{FF2B5EF4-FFF2-40B4-BE49-F238E27FC236}">
                <a16:creationId xmlns:a16="http://schemas.microsoft.com/office/drawing/2014/main" id="{8C24854E-2159-4873-05CA-8A73AEEFF0A8}"/>
              </a:ext>
            </a:extLst>
          </p:cNvPr>
          <p:cNvGrpSpPr/>
          <p:nvPr/>
        </p:nvGrpSpPr>
        <p:grpSpPr>
          <a:xfrm>
            <a:off x="1726604" y="5701860"/>
            <a:ext cx="1930996" cy="349053"/>
            <a:chOff x="1662063" y="3079948"/>
            <a:chExt cx="1059871" cy="349052"/>
          </a:xfrm>
        </p:grpSpPr>
        <p:cxnSp>
          <p:nvCxnSpPr>
            <p:cNvPr id="83" name="Straight Connector 82">
              <a:extLst>
                <a:ext uri="{FF2B5EF4-FFF2-40B4-BE49-F238E27FC236}">
                  <a16:creationId xmlns:a16="http://schemas.microsoft.com/office/drawing/2014/main" id="{6569EB08-9964-00C0-9FA6-C2EDF59DA66A}"/>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037873-A4C3-1BE7-84EA-6390EC2AB8C3}"/>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B2FF17-A7B1-732F-8206-23E3263E792C}"/>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D4D6EB74-A313-40F9-7286-02087478BEB5}"/>
              </a:ext>
            </a:extLst>
          </p:cNvPr>
          <p:cNvSpPr/>
          <p:nvPr/>
        </p:nvSpPr>
        <p:spPr>
          <a:xfrm>
            <a:off x="68016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05" name="Rectangle 104">
            <a:extLst>
              <a:ext uri="{FF2B5EF4-FFF2-40B4-BE49-F238E27FC236}">
                <a16:creationId xmlns:a16="http://schemas.microsoft.com/office/drawing/2014/main" id="{92F2E0D5-B433-ADAE-96F3-98904DDB7C33}"/>
              </a:ext>
            </a:extLst>
          </p:cNvPr>
          <p:cNvSpPr/>
          <p:nvPr/>
        </p:nvSpPr>
        <p:spPr>
          <a:xfrm>
            <a:off x="77160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06" name="Rectangle 105">
            <a:extLst>
              <a:ext uri="{FF2B5EF4-FFF2-40B4-BE49-F238E27FC236}">
                <a16:creationId xmlns:a16="http://schemas.microsoft.com/office/drawing/2014/main" id="{A146108A-4033-8979-E947-4C7D434D429E}"/>
              </a:ext>
            </a:extLst>
          </p:cNvPr>
          <p:cNvSpPr/>
          <p:nvPr/>
        </p:nvSpPr>
        <p:spPr>
          <a:xfrm>
            <a:off x="86304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07" name="Rectangle 106">
            <a:extLst>
              <a:ext uri="{FF2B5EF4-FFF2-40B4-BE49-F238E27FC236}">
                <a16:creationId xmlns:a16="http://schemas.microsoft.com/office/drawing/2014/main" id="{565912A0-6296-3754-E50D-D27F6A0374A3}"/>
              </a:ext>
            </a:extLst>
          </p:cNvPr>
          <p:cNvSpPr/>
          <p:nvPr/>
        </p:nvSpPr>
        <p:spPr>
          <a:xfrm>
            <a:off x="95448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108" name="Rectangle 107">
            <a:extLst>
              <a:ext uri="{FF2B5EF4-FFF2-40B4-BE49-F238E27FC236}">
                <a16:creationId xmlns:a16="http://schemas.microsoft.com/office/drawing/2014/main" id="{B854E3B2-DDCC-67C5-31B3-B8A7308E1E44}"/>
              </a:ext>
            </a:extLst>
          </p:cNvPr>
          <p:cNvSpPr/>
          <p:nvPr/>
        </p:nvSpPr>
        <p:spPr>
          <a:xfrm>
            <a:off x="104592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109" name="Group 108">
            <a:extLst>
              <a:ext uri="{FF2B5EF4-FFF2-40B4-BE49-F238E27FC236}">
                <a16:creationId xmlns:a16="http://schemas.microsoft.com/office/drawing/2014/main" id="{8D023813-098A-06FE-EA35-0A0B5F765211}"/>
              </a:ext>
            </a:extLst>
          </p:cNvPr>
          <p:cNvGrpSpPr/>
          <p:nvPr/>
        </p:nvGrpSpPr>
        <p:grpSpPr>
          <a:xfrm>
            <a:off x="7209157" y="3886199"/>
            <a:ext cx="2852413" cy="349053"/>
            <a:chOff x="1662063" y="3079948"/>
            <a:chExt cx="1059871" cy="349052"/>
          </a:xfrm>
        </p:grpSpPr>
        <p:cxnSp>
          <p:nvCxnSpPr>
            <p:cNvPr id="110" name="Straight Connector 109">
              <a:extLst>
                <a:ext uri="{FF2B5EF4-FFF2-40B4-BE49-F238E27FC236}">
                  <a16:creationId xmlns:a16="http://schemas.microsoft.com/office/drawing/2014/main" id="{E7F1C85E-A505-7F4F-D64A-A53BD33647B7}"/>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DDC34F6-9105-B3D5-6C89-2CE0AAFEACD2}"/>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F76F1A-4F60-B4BD-282F-788D7D092160}"/>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3" name="Rectangle 112">
            <a:extLst>
              <a:ext uri="{FF2B5EF4-FFF2-40B4-BE49-F238E27FC236}">
                <a16:creationId xmlns:a16="http://schemas.microsoft.com/office/drawing/2014/main" id="{9082A18F-2340-2C8E-B3A5-A1809C4B9C48}"/>
              </a:ext>
            </a:extLst>
          </p:cNvPr>
          <p:cNvSpPr/>
          <p:nvPr/>
        </p:nvSpPr>
        <p:spPr>
          <a:xfrm>
            <a:off x="68016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114" name="Rectangle 113">
            <a:extLst>
              <a:ext uri="{FF2B5EF4-FFF2-40B4-BE49-F238E27FC236}">
                <a16:creationId xmlns:a16="http://schemas.microsoft.com/office/drawing/2014/main" id="{B5F15E48-998F-AAD7-E9DC-D2558C5DDF76}"/>
              </a:ext>
            </a:extLst>
          </p:cNvPr>
          <p:cNvSpPr/>
          <p:nvPr/>
        </p:nvSpPr>
        <p:spPr>
          <a:xfrm>
            <a:off x="77160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15" name="Rectangle 114">
            <a:extLst>
              <a:ext uri="{FF2B5EF4-FFF2-40B4-BE49-F238E27FC236}">
                <a16:creationId xmlns:a16="http://schemas.microsoft.com/office/drawing/2014/main" id="{27973A3E-7942-8D2B-9A7F-9508566CBD6C}"/>
              </a:ext>
            </a:extLst>
          </p:cNvPr>
          <p:cNvSpPr/>
          <p:nvPr/>
        </p:nvSpPr>
        <p:spPr>
          <a:xfrm>
            <a:off x="86304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16" name="Rectangle 115">
            <a:extLst>
              <a:ext uri="{FF2B5EF4-FFF2-40B4-BE49-F238E27FC236}">
                <a16:creationId xmlns:a16="http://schemas.microsoft.com/office/drawing/2014/main" id="{068ECDA1-5D71-4EF1-7301-E26D45E24028}"/>
              </a:ext>
            </a:extLst>
          </p:cNvPr>
          <p:cNvSpPr/>
          <p:nvPr/>
        </p:nvSpPr>
        <p:spPr>
          <a:xfrm>
            <a:off x="95448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17" name="Rectangle 116">
            <a:extLst>
              <a:ext uri="{FF2B5EF4-FFF2-40B4-BE49-F238E27FC236}">
                <a16:creationId xmlns:a16="http://schemas.microsoft.com/office/drawing/2014/main" id="{161921C4-CAE7-B3A0-5A71-18BDEBFE7FC4}"/>
              </a:ext>
            </a:extLst>
          </p:cNvPr>
          <p:cNvSpPr/>
          <p:nvPr/>
        </p:nvSpPr>
        <p:spPr>
          <a:xfrm>
            <a:off x="104592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118" name="Group 117">
            <a:extLst>
              <a:ext uri="{FF2B5EF4-FFF2-40B4-BE49-F238E27FC236}">
                <a16:creationId xmlns:a16="http://schemas.microsoft.com/office/drawing/2014/main" id="{D3807057-BA97-6D77-7FDB-987099AFE27B}"/>
              </a:ext>
            </a:extLst>
          </p:cNvPr>
          <p:cNvGrpSpPr/>
          <p:nvPr/>
        </p:nvGrpSpPr>
        <p:grpSpPr>
          <a:xfrm>
            <a:off x="7169159" y="5701860"/>
            <a:ext cx="3879840" cy="349053"/>
            <a:chOff x="1662063" y="3079948"/>
            <a:chExt cx="1059871" cy="349052"/>
          </a:xfrm>
        </p:grpSpPr>
        <p:cxnSp>
          <p:nvCxnSpPr>
            <p:cNvPr id="119" name="Straight Connector 118">
              <a:extLst>
                <a:ext uri="{FF2B5EF4-FFF2-40B4-BE49-F238E27FC236}">
                  <a16:creationId xmlns:a16="http://schemas.microsoft.com/office/drawing/2014/main" id="{5E6449EC-6493-5556-B34D-88C2B7C6E499}"/>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07D17C4-FE04-8C34-9153-CA0133EB64B1}"/>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6F25FC7-493A-5AFF-AA97-32AAC22B2500}"/>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3" name="TextBox 122">
            <a:extLst>
              <a:ext uri="{FF2B5EF4-FFF2-40B4-BE49-F238E27FC236}">
                <a16:creationId xmlns:a16="http://schemas.microsoft.com/office/drawing/2014/main" id="{2A55287F-DCF6-8D20-701D-B6610400FF38}"/>
              </a:ext>
            </a:extLst>
          </p:cNvPr>
          <p:cNvSpPr txBox="1"/>
          <p:nvPr/>
        </p:nvSpPr>
        <p:spPr>
          <a:xfrm>
            <a:off x="821228" y="12287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1</a:t>
            </a:r>
          </a:p>
        </p:txBody>
      </p:sp>
      <p:sp>
        <p:nvSpPr>
          <p:cNvPr id="124" name="TextBox 123">
            <a:extLst>
              <a:ext uri="{FF2B5EF4-FFF2-40B4-BE49-F238E27FC236}">
                <a16:creationId xmlns:a16="http://schemas.microsoft.com/office/drawing/2014/main" id="{AE287348-29C7-8C61-1854-5FD2445D8D71}"/>
              </a:ext>
            </a:extLst>
          </p:cNvPr>
          <p:cNvSpPr txBox="1"/>
          <p:nvPr/>
        </p:nvSpPr>
        <p:spPr>
          <a:xfrm>
            <a:off x="3589135" y="12287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0</a:t>
            </a:r>
          </a:p>
        </p:txBody>
      </p:sp>
      <p:sp>
        <p:nvSpPr>
          <p:cNvPr id="125" name="Rectangle 124">
            <a:extLst>
              <a:ext uri="{FF2B5EF4-FFF2-40B4-BE49-F238E27FC236}">
                <a16:creationId xmlns:a16="http://schemas.microsoft.com/office/drawing/2014/main" id="{7DB37339-795A-0E6E-49A3-6ECDBFB8DC15}"/>
              </a:ext>
            </a:extLst>
          </p:cNvPr>
          <p:cNvSpPr/>
          <p:nvPr/>
        </p:nvSpPr>
        <p:spPr>
          <a:xfrm>
            <a:off x="13191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126" name="Rectangle 125">
            <a:extLst>
              <a:ext uri="{FF2B5EF4-FFF2-40B4-BE49-F238E27FC236}">
                <a16:creationId xmlns:a16="http://schemas.microsoft.com/office/drawing/2014/main" id="{DB92F8EC-0293-CCB9-E6DA-6AEE090C3B17}"/>
              </a:ext>
            </a:extLst>
          </p:cNvPr>
          <p:cNvSpPr/>
          <p:nvPr/>
        </p:nvSpPr>
        <p:spPr>
          <a:xfrm>
            <a:off x="22335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127" name="Rectangle 126">
            <a:extLst>
              <a:ext uri="{FF2B5EF4-FFF2-40B4-BE49-F238E27FC236}">
                <a16:creationId xmlns:a16="http://schemas.microsoft.com/office/drawing/2014/main" id="{1FEABB10-C095-2F4F-242E-92B33A32A1F4}"/>
              </a:ext>
            </a:extLst>
          </p:cNvPr>
          <p:cNvSpPr/>
          <p:nvPr/>
        </p:nvSpPr>
        <p:spPr>
          <a:xfrm>
            <a:off x="31479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128" name="Rectangle 127">
            <a:extLst>
              <a:ext uri="{FF2B5EF4-FFF2-40B4-BE49-F238E27FC236}">
                <a16:creationId xmlns:a16="http://schemas.microsoft.com/office/drawing/2014/main" id="{8777A362-BB51-E0D3-627D-C3275056FCD7}"/>
              </a:ext>
            </a:extLst>
          </p:cNvPr>
          <p:cNvSpPr/>
          <p:nvPr/>
        </p:nvSpPr>
        <p:spPr>
          <a:xfrm>
            <a:off x="40623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29" name="Rectangle 128">
            <a:extLst>
              <a:ext uri="{FF2B5EF4-FFF2-40B4-BE49-F238E27FC236}">
                <a16:creationId xmlns:a16="http://schemas.microsoft.com/office/drawing/2014/main" id="{01C718A7-2FA0-A5D2-6111-C6E22E19CCAE}"/>
              </a:ext>
            </a:extLst>
          </p:cNvPr>
          <p:cNvSpPr/>
          <p:nvPr/>
        </p:nvSpPr>
        <p:spPr>
          <a:xfrm>
            <a:off x="49767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Tree>
    <p:extLst>
      <p:ext uri="{BB962C8B-B14F-4D97-AF65-F5344CB8AC3E}">
        <p14:creationId xmlns:p14="http://schemas.microsoft.com/office/powerpoint/2010/main" val="164362560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4" grpId="0" animBg="1"/>
      <p:bldP spid="15" grpId="0" animBg="1"/>
      <p:bldP spid="77" grpId="0" animBg="1"/>
      <p:bldP spid="78" grpId="0" animBg="1"/>
      <p:bldP spid="79" grpId="0" animBg="1"/>
      <p:bldP spid="80" grpId="0" animBg="1"/>
      <p:bldP spid="81" grpId="0" animBg="1"/>
      <p:bldP spid="104" grpId="0" animBg="1"/>
      <p:bldP spid="105" grpId="0" animBg="1"/>
      <p:bldP spid="106" grpId="0" animBg="1"/>
      <p:bldP spid="107" grpId="0" animBg="1"/>
      <p:bldP spid="108" grpId="0" animBg="1"/>
      <p:bldP spid="113" grpId="0" animBg="1"/>
      <p:bldP spid="114" grpId="0" animBg="1"/>
      <p:bldP spid="115" grpId="0" animBg="1"/>
      <p:bldP spid="116" grpId="0" animBg="1"/>
      <p:bldP spid="117" grpId="0" animBg="1"/>
      <p:bldP spid="123" grpId="0"/>
      <p:bldP spid="124" grpId="0"/>
      <p:bldP spid="125" grpId="0"/>
      <p:bldP spid="126" grpId="0"/>
      <p:bldP spid="127" grpId="0"/>
      <p:bldP spid="128" grpId="0"/>
      <p:bldP spid="129"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Selection sort</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9718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44</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2657163" y="3886199"/>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A86D187F-CBB1-42C9-688D-3A55E173A829}"/>
              </a:ext>
            </a:extLst>
          </p:cNvPr>
          <p:cNvSpPr/>
          <p:nvPr/>
        </p:nvSpPr>
        <p:spPr>
          <a:xfrm>
            <a:off x="1319116" y="478746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78" name="Rectangle 77">
            <a:extLst>
              <a:ext uri="{FF2B5EF4-FFF2-40B4-BE49-F238E27FC236}">
                <a16:creationId xmlns:a16="http://schemas.microsoft.com/office/drawing/2014/main" id="{6EC4E215-3028-8A96-D773-BF8A6D782CE2}"/>
              </a:ext>
            </a:extLst>
          </p:cNvPr>
          <p:cNvSpPr/>
          <p:nvPr/>
        </p:nvSpPr>
        <p:spPr>
          <a:xfrm>
            <a:off x="22335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79" name="Rectangle 78">
            <a:extLst>
              <a:ext uri="{FF2B5EF4-FFF2-40B4-BE49-F238E27FC236}">
                <a16:creationId xmlns:a16="http://schemas.microsoft.com/office/drawing/2014/main" id="{80E555AE-2FE0-28D3-75C0-01EEC9E89AD3}"/>
              </a:ext>
            </a:extLst>
          </p:cNvPr>
          <p:cNvSpPr/>
          <p:nvPr/>
        </p:nvSpPr>
        <p:spPr>
          <a:xfrm>
            <a:off x="31479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80" name="Rectangle 79">
            <a:extLst>
              <a:ext uri="{FF2B5EF4-FFF2-40B4-BE49-F238E27FC236}">
                <a16:creationId xmlns:a16="http://schemas.microsoft.com/office/drawing/2014/main" id="{857B0F84-EBD3-D56E-9393-07F2AAEA5BEE}"/>
              </a:ext>
            </a:extLst>
          </p:cNvPr>
          <p:cNvSpPr/>
          <p:nvPr/>
        </p:nvSpPr>
        <p:spPr>
          <a:xfrm>
            <a:off x="40623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81" name="Rectangle 80">
            <a:extLst>
              <a:ext uri="{FF2B5EF4-FFF2-40B4-BE49-F238E27FC236}">
                <a16:creationId xmlns:a16="http://schemas.microsoft.com/office/drawing/2014/main" id="{5C6C6F85-8FC3-AFB9-1419-ADF294238277}"/>
              </a:ext>
            </a:extLst>
          </p:cNvPr>
          <p:cNvSpPr/>
          <p:nvPr/>
        </p:nvSpPr>
        <p:spPr>
          <a:xfrm>
            <a:off x="49767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grpSp>
        <p:nvGrpSpPr>
          <p:cNvPr id="82" name="Group 81">
            <a:extLst>
              <a:ext uri="{FF2B5EF4-FFF2-40B4-BE49-F238E27FC236}">
                <a16:creationId xmlns:a16="http://schemas.microsoft.com/office/drawing/2014/main" id="{8C24854E-2159-4873-05CA-8A73AEEFF0A8}"/>
              </a:ext>
            </a:extLst>
          </p:cNvPr>
          <p:cNvGrpSpPr/>
          <p:nvPr/>
        </p:nvGrpSpPr>
        <p:grpSpPr>
          <a:xfrm>
            <a:off x="2639618" y="5701860"/>
            <a:ext cx="1930996" cy="349053"/>
            <a:chOff x="1662063" y="3079948"/>
            <a:chExt cx="1059871" cy="349052"/>
          </a:xfrm>
        </p:grpSpPr>
        <p:cxnSp>
          <p:nvCxnSpPr>
            <p:cNvPr id="83" name="Straight Connector 82">
              <a:extLst>
                <a:ext uri="{FF2B5EF4-FFF2-40B4-BE49-F238E27FC236}">
                  <a16:creationId xmlns:a16="http://schemas.microsoft.com/office/drawing/2014/main" id="{6569EB08-9964-00C0-9FA6-C2EDF59DA66A}"/>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037873-A4C3-1BE7-84EA-6390EC2AB8C3}"/>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B2FF17-A7B1-732F-8206-23E3263E792C}"/>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D4D6EB74-A313-40F9-7286-02087478BEB5}"/>
              </a:ext>
            </a:extLst>
          </p:cNvPr>
          <p:cNvSpPr/>
          <p:nvPr/>
        </p:nvSpPr>
        <p:spPr>
          <a:xfrm>
            <a:off x="6801670" y="29718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105" name="Rectangle 104">
            <a:extLst>
              <a:ext uri="{FF2B5EF4-FFF2-40B4-BE49-F238E27FC236}">
                <a16:creationId xmlns:a16="http://schemas.microsoft.com/office/drawing/2014/main" id="{92F2E0D5-B433-ADAE-96F3-98904DDB7C33}"/>
              </a:ext>
            </a:extLst>
          </p:cNvPr>
          <p:cNvSpPr/>
          <p:nvPr/>
        </p:nvSpPr>
        <p:spPr>
          <a:xfrm>
            <a:off x="77160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06" name="Rectangle 105">
            <a:extLst>
              <a:ext uri="{FF2B5EF4-FFF2-40B4-BE49-F238E27FC236}">
                <a16:creationId xmlns:a16="http://schemas.microsoft.com/office/drawing/2014/main" id="{A146108A-4033-8979-E947-4C7D434D429E}"/>
              </a:ext>
            </a:extLst>
          </p:cNvPr>
          <p:cNvSpPr/>
          <p:nvPr/>
        </p:nvSpPr>
        <p:spPr>
          <a:xfrm>
            <a:off x="86304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07" name="Rectangle 106">
            <a:extLst>
              <a:ext uri="{FF2B5EF4-FFF2-40B4-BE49-F238E27FC236}">
                <a16:creationId xmlns:a16="http://schemas.microsoft.com/office/drawing/2014/main" id="{565912A0-6296-3754-E50D-D27F6A0374A3}"/>
              </a:ext>
            </a:extLst>
          </p:cNvPr>
          <p:cNvSpPr/>
          <p:nvPr/>
        </p:nvSpPr>
        <p:spPr>
          <a:xfrm>
            <a:off x="95448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08" name="Rectangle 107">
            <a:extLst>
              <a:ext uri="{FF2B5EF4-FFF2-40B4-BE49-F238E27FC236}">
                <a16:creationId xmlns:a16="http://schemas.microsoft.com/office/drawing/2014/main" id="{B854E3B2-DDCC-67C5-31B3-B8A7308E1E44}"/>
              </a:ext>
            </a:extLst>
          </p:cNvPr>
          <p:cNvSpPr/>
          <p:nvPr/>
        </p:nvSpPr>
        <p:spPr>
          <a:xfrm>
            <a:off x="104592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grpSp>
        <p:nvGrpSpPr>
          <p:cNvPr id="109" name="Group 108">
            <a:extLst>
              <a:ext uri="{FF2B5EF4-FFF2-40B4-BE49-F238E27FC236}">
                <a16:creationId xmlns:a16="http://schemas.microsoft.com/office/drawing/2014/main" id="{8D023813-098A-06FE-EA35-0A0B5F765211}"/>
              </a:ext>
            </a:extLst>
          </p:cNvPr>
          <p:cNvGrpSpPr/>
          <p:nvPr/>
        </p:nvGrpSpPr>
        <p:grpSpPr>
          <a:xfrm>
            <a:off x="8127886" y="3899971"/>
            <a:ext cx="2852413" cy="349053"/>
            <a:chOff x="1662063" y="3079948"/>
            <a:chExt cx="1059871" cy="349052"/>
          </a:xfrm>
        </p:grpSpPr>
        <p:cxnSp>
          <p:nvCxnSpPr>
            <p:cNvPr id="110" name="Straight Connector 109">
              <a:extLst>
                <a:ext uri="{FF2B5EF4-FFF2-40B4-BE49-F238E27FC236}">
                  <a16:creationId xmlns:a16="http://schemas.microsoft.com/office/drawing/2014/main" id="{E7F1C85E-A505-7F4F-D64A-A53BD33647B7}"/>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DDC34F6-9105-B3D5-6C89-2CE0AAFEACD2}"/>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F76F1A-4F60-B4BD-282F-788D7D092160}"/>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3" name="TextBox 122">
            <a:extLst>
              <a:ext uri="{FF2B5EF4-FFF2-40B4-BE49-F238E27FC236}">
                <a16:creationId xmlns:a16="http://schemas.microsoft.com/office/drawing/2014/main" id="{2A55287F-DCF6-8D20-701D-B6610400FF38}"/>
              </a:ext>
            </a:extLst>
          </p:cNvPr>
          <p:cNvSpPr txBox="1"/>
          <p:nvPr/>
        </p:nvSpPr>
        <p:spPr>
          <a:xfrm>
            <a:off x="821228" y="12287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2</a:t>
            </a:r>
          </a:p>
        </p:txBody>
      </p:sp>
      <p:sp>
        <p:nvSpPr>
          <p:cNvPr id="124" name="TextBox 123">
            <a:extLst>
              <a:ext uri="{FF2B5EF4-FFF2-40B4-BE49-F238E27FC236}">
                <a16:creationId xmlns:a16="http://schemas.microsoft.com/office/drawing/2014/main" id="{AE287348-29C7-8C61-1854-5FD2445D8D71}"/>
              </a:ext>
            </a:extLst>
          </p:cNvPr>
          <p:cNvSpPr txBox="1"/>
          <p:nvPr/>
        </p:nvSpPr>
        <p:spPr>
          <a:xfrm>
            <a:off x="3589135" y="12287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1</a:t>
            </a:r>
          </a:p>
        </p:txBody>
      </p:sp>
      <p:sp>
        <p:nvSpPr>
          <p:cNvPr id="125" name="Rectangle 124">
            <a:extLst>
              <a:ext uri="{FF2B5EF4-FFF2-40B4-BE49-F238E27FC236}">
                <a16:creationId xmlns:a16="http://schemas.microsoft.com/office/drawing/2014/main" id="{7DB37339-795A-0E6E-49A3-6ECDBFB8DC15}"/>
              </a:ext>
            </a:extLst>
          </p:cNvPr>
          <p:cNvSpPr/>
          <p:nvPr/>
        </p:nvSpPr>
        <p:spPr>
          <a:xfrm>
            <a:off x="13191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126" name="Rectangle 125">
            <a:extLst>
              <a:ext uri="{FF2B5EF4-FFF2-40B4-BE49-F238E27FC236}">
                <a16:creationId xmlns:a16="http://schemas.microsoft.com/office/drawing/2014/main" id="{DB92F8EC-0293-CCB9-E6DA-6AEE090C3B17}"/>
              </a:ext>
            </a:extLst>
          </p:cNvPr>
          <p:cNvSpPr/>
          <p:nvPr/>
        </p:nvSpPr>
        <p:spPr>
          <a:xfrm>
            <a:off x="22335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127" name="Rectangle 126">
            <a:extLst>
              <a:ext uri="{FF2B5EF4-FFF2-40B4-BE49-F238E27FC236}">
                <a16:creationId xmlns:a16="http://schemas.microsoft.com/office/drawing/2014/main" id="{1FEABB10-C095-2F4F-242E-92B33A32A1F4}"/>
              </a:ext>
            </a:extLst>
          </p:cNvPr>
          <p:cNvSpPr/>
          <p:nvPr/>
        </p:nvSpPr>
        <p:spPr>
          <a:xfrm>
            <a:off x="31479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128" name="Rectangle 127">
            <a:extLst>
              <a:ext uri="{FF2B5EF4-FFF2-40B4-BE49-F238E27FC236}">
                <a16:creationId xmlns:a16="http://schemas.microsoft.com/office/drawing/2014/main" id="{8777A362-BB51-E0D3-627D-C3275056FCD7}"/>
              </a:ext>
            </a:extLst>
          </p:cNvPr>
          <p:cNvSpPr/>
          <p:nvPr/>
        </p:nvSpPr>
        <p:spPr>
          <a:xfrm>
            <a:off x="40623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29" name="Rectangle 128">
            <a:extLst>
              <a:ext uri="{FF2B5EF4-FFF2-40B4-BE49-F238E27FC236}">
                <a16:creationId xmlns:a16="http://schemas.microsoft.com/office/drawing/2014/main" id="{01C718A7-2FA0-A5D2-6111-C6E22E19CCAE}"/>
              </a:ext>
            </a:extLst>
          </p:cNvPr>
          <p:cNvSpPr/>
          <p:nvPr/>
        </p:nvSpPr>
        <p:spPr>
          <a:xfrm>
            <a:off x="49767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Tree>
    <p:extLst>
      <p:ext uri="{BB962C8B-B14F-4D97-AF65-F5344CB8AC3E}">
        <p14:creationId xmlns:p14="http://schemas.microsoft.com/office/powerpoint/2010/main" val="316112790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104" grpId="0" animBg="1"/>
      <p:bldP spid="105" grpId="0" animBg="1"/>
      <p:bldP spid="106" grpId="0" animBg="1"/>
      <p:bldP spid="107" grpId="0" animBg="1"/>
      <p:bldP spid="108"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Selection sort</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01176"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9718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9718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22</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44</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3517793" y="3919348"/>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A86D187F-CBB1-42C9-688D-3A55E173A829}"/>
              </a:ext>
            </a:extLst>
          </p:cNvPr>
          <p:cNvSpPr/>
          <p:nvPr/>
        </p:nvSpPr>
        <p:spPr>
          <a:xfrm>
            <a:off x="1319116" y="478746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78" name="Rectangle 77">
            <a:extLst>
              <a:ext uri="{FF2B5EF4-FFF2-40B4-BE49-F238E27FC236}">
                <a16:creationId xmlns:a16="http://schemas.microsoft.com/office/drawing/2014/main" id="{6EC4E215-3028-8A96-D773-BF8A6D782CE2}"/>
              </a:ext>
            </a:extLst>
          </p:cNvPr>
          <p:cNvSpPr/>
          <p:nvPr/>
        </p:nvSpPr>
        <p:spPr>
          <a:xfrm>
            <a:off x="2233516" y="478746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22</a:t>
            </a:r>
          </a:p>
        </p:txBody>
      </p:sp>
      <p:sp>
        <p:nvSpPr>
          <p:cNvPr id="79" name="Rectangle 78">
            <a:extLst>
              <a:ext uri="{FF2B5EF4-FFF2-40B4-BE49-F238E27FC236}">
                <a16:creationId xmlns:a16="http://schemas.microsoft.com/office/drawing/2014/main" id="{80E555AE-2FE0-28D3-75C0-01EEC9E89AD3}"/>
              </a:ext>
            </a:extLst>
          </p:cNvPr>
          <p:cNvSpPr/>
          <p:nvPr/>
        </p:nvSpPr>
        <p:spPr>
          <a:xfrm>
            <a:off x="31479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80" name="Rectangle 79">
            <a:extLst>
              <a:ext uri="{FF2B5EF4-FFF2-40B4-BE49-F238E27FC236}">
                <a16:creationId xmlns:a16="http://schemas.microsoft.com/office/drawing/2014/main" id="{857B0F84-EBD3-D56E-9393-07F2AAEA5BEE}"/>
              </a:ext>
            </a:extLst>
          </p:cNvPr>
          <p:cNvSpPr/>
          <p:nvPr/>
        </p:nvSpPr>
        <p:spPr>
          <a:xfrm>
            <a:off x="40623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81" name="Rectangle 80">
            <a:extLst>
              <a:ext uri="{FF2B5EF4-FFF2-40B4-BE49-F238E27FC236}">
                <a16:creationId xmlns:a16="http://schemas.microsoft.com/office/drawing/2014/main" id="{5C6C6F85-8FC3-AFB9-1419-ADF294238277}"/>
              </a:ext>
            </a:extLst>
          </p:cNvPr>
          <p:cNvSpPr/>
          <p:nvPr/>
        </p:nvSpPr>
        <p:spPr>
          <a:xfrm>
            <a:off x="49767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grpSp>
        <p:nvGrpSpPr>
          <p:cNvPr id="82" name="Group 81">
            <a:extLst>
              <a:ext uri="{FF2B5EF4-FFF2-40B4-BE49-F238E27FC236}">
                <a16:creationId xmlns:a16="http://schemas.microsoft.com/office/drawing/2014/main" id="{8C24854E-2159-4873-05CA-8A73AEEFF0A8}"/>
              </a:ext>
            </a:extLst>
          </p:cNvPr>
          <p:cNvGrpSpPr/>
          <p:nvPr/>
        </p:nvGrpSpPr>
        <p:grpSpPr>
          <a:xfrm>
            <a:off x="3526109" y="5714560"/>
            <a:ext cx="1930996" cy="349053"/>
            <a:chOff x="1662063" y="3079948"/>
            <a:chExt cx="1059871" cy="349052"/>
          </a:xfrm>
        </p:grpSpPr>
        <p:cxnSp>
          <p:nvCxnSpPr>
            <p:cNvPr id="83" name="Straight Connector 82">
              <a:extLst>
                <a:ext uri="{FF2B5EF4-FFF2-40B4-BE49-F238E27FC236}">
                  <a16:creationId xmlns:a16="http://schemas.microsoft.com/office/drawing/2014/main" id="{6569EB08-9964-00C0-9FA6-C2EDF59DA66A}"/>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037873-A4C3-1BE7-84EA-6390EC2AB8C3}"/>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B2FF17-A7B1-732F-8206-23E3263E792C}"/>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3" name="TextBox 122">
            <a:extLst>
              <a:ext uri="{FF2B5EF4-FFF2-40B4-BE49-F238E27FC236}">
                <a16:creationId xmlns:a16="http://schemas.microsoft.com/office/drawing/2014/main" id="{2A55287F-DCF6-8D20-701D-B6610400FF38}"/>
              </a:ext>
            </a:extLst>
          </p:cNvPr>
          <p:cNvSpPr txBox="1"/>
          <p:nvPr/>
        </p:nvSpPr>
        <p:spPr>
          <a:xfrm>
            <a:off x="821228" y="12287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3</a:t>
            </a:r>
          </a:p>
        </p:txBody>
      </p:sp>
      <p:sp>
        <p:nvSpPr>
          <p:cNvPr id="124" name="TextBox 123">
            <a:extLst>
              <a:ext uri="{FF2B5EF4-FFF2-40B4-BE49-F238E27FC236}">
                <a16:creationId xmlns:a16="http://schemas.microsoft.com/office/drawing/2014/main" id="{AE287348-29C7-8C61-1854-5FD2445D8D71}"/>
              </a:ext>
            </a:extLst>
          </p:cNvPr>
          <p:cNvSpPr txBox="1"/>
          <p:nvPr/>
        </p:nvSpPr>
        <p:spPr>
          <a:xfrm>
            <a:off x="3589135" y="12287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2</a:t>
            </a:r>
          </a:p>
        </p:txBody>
      </p:sp>
      <p:sp>
        <p:nvSpPr>
          <p:cNvPr id="125" name="Rectangle 124">
            <a:extLst>
              <a:ext uri="{FF2B5EF4-FFF2-40B4-BE49-F238E27FC236}">
                <a16:creationId xmlns:a16="http://schemas.microsoft.com/office/drawing/2014/main" id="{7DB37339-795A-0E6E-49A3-6ECDBFB8DC15}"/>
              </a:ext>
            </a:extLst>
          </p:cNvPr>
          <p:cNvSpPr/>
          <p:nvPr/>
        </p:nvSpPr>
        <p:spPr>
          <a:xfrm>
            <a:off x="13191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126" name="Rectangle 125">
            <a:extLst>
              <a:ext uri="{FF2B5EF4-FFF2-40B4-BE49-F238E27FC236}">
                <a16:creationId xmlns:a16="http://schemas.microsoft.com/office/drawing/2014/main" id="{DB92F8EC-0293-CCB9-E6DA-6AEE090C3B17}"/>
              </a:ext>
            </a:extLst>
          </p:cNvPr>
          <p:cNvSpPr/>
          <p:nvPr/>
        </p:nvSpPr>
        <p:spPr>
          <a:xfrm>
            <a:off x="22335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127" name="Rectangle 126">
            <a:extLst>
              <a:ext uri="{FF2B5EF4-FFF2-40B4-BE49-F238E27FC236}">
                <a16:creationId xmlns:a16="http://schemas.microsoft.com/office/drawing/2014/main" id="{1FEABB10-C095-2F4F-242E-92B33A32A1F4}"/>
              </a:ext>
            </a:extLst>
          </p:cNvPr>
          <p:cNvSpPr/>
          <p:nvPr/>
        </p:nvSpPr>
        <p:spPr>
          <a:xfrm>
            <a:off x="31479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128" name="Rectangle 127">
            <a:extLst>
              <a:ext uri="{FF2B5EF4-FFF2-40B4-BE49-F238E27FC236}">
                <a16:creationId xmlns:a16="http://schemas.microsoft.com/office/drawing/2014/main" id="{8777A362-BB51-E0D3-627D-C3275056FCD7}"/>
              </a:ext>
            </a:extLst>
          </p:cNvPr>
          <p:cNvSpPr/>
          <p:nvPr/>
        </p:nvSpPr>
        <p:spPr>
          <a:xfrm>
            <a:off x="40623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29" name="Rectangle 128">
            <a:extLst>
              <a:ext uri="{FF2B5EF4-FFF2-40B4-BE49-F238E27FC236}">
                <a16:creationId xmlns:a16="http://schemas.microsoft.com/office/drawing/2014/main" id="{01C718A7-2FA0-A5D2-6111-C6E22E19CCAE}"/>
              </a:ext>
            </a:extLst>
          </p:cNvPr>
          <p:cNvSpPr/>
          <p:nvPr/>
        </p:nvSpPr>
        <p:spPr>
          <a:xfrm>
            <a:off x="49767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63" name="Rectangle 62">
            <a:extLst>
              <a:ext uri="{FF2B5EF4-FFF2-40B4-BE49-F238E27FC236}">
                <a16:creationId xmlns:a16="http://schemas.microsoft.com/office/drawing/2014/main" id="{81545F28-4101-0254-268A-A3FEBCCF2895}"/>
              </a:ext>
            </a:extLst>
          </p:cNvPr>
          <p:cNvSpPr/>
          <p:nvPr/>
        </p:nvSpPr>
        <p:spPr>
          <a:xfrm>
            <a:off x="6758084" y="2116075"/>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64" name="Rectangle 63">
            <a:extLst>
              <a:ext uri="{FF2B5EF4-FFF2-40B4-BE49-F238E27FC236}">
                <a16:creationId xmlns:a16="http://schemas.microsoft.com/office/drawing/2014/main" id="{167CE134-B196-C9C3-CF09-D54BAAEB1FB0}"/>
              </a:ext>
            </a:extLst>
          </p:cNvPr>
          <p:cNvSpPr/>
          <p:nvPr/>
        </p:nvSpPr>
        <p:spPr>
          <a:xfrm>
            <a:off x="7672484" y="2116075"/>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22</a:t>
            </a:r>
          </a:p>
        </p:txBody>
      </p:sp>
      <p:sp>
        <p:nvSpPr>
          <p:cNvPr id="65" name="Rectangle 64">
            <a:extLst>
              <a:ext uri="{FF2B5EF4-FFF2-40B4-BE49-F238E27FC236}">
                <a16:creationId xmlns:a16="http://schemas.microsoft.com/office/drawing/2014/main" id="{51A91DED-03B4-9F80-D8E7-9DB5615613B0}"/>
              </a:ext>
            </a:extLst>
          </p:cNvPr>
          <p:cNvSpPr/>
          <p:nvPr/>
        </p:nvSpPr>
        <p:spPr>
          <a:xfrm>
            <a:off x="8586884" y="2116075"/>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33</a:t>
            </a:r>
          </a:p>
        </p:txBody>
      </p:sp>
      <p:sp>
        <p:nvSpPr>
          <p:cNvPr id="66" name="Rectangle 65">
            <a:extLst>
              <a:ext uri="{FF2B5EF4-FFF2-40B4-BE49-F238E27FC236}">
                <a16:creationId xmlns:a16="http://schemas.microsoft.com/office/drawing/2014/main" id="{61CB6F31-C4AA-E4C3-3DC8-79E76D0C51DD}"/>
              </a:ext>
            </a:extLst>
          </p:cNvPr>
          <p:cNvSpPr/>
          <p:nvPr/>
        </p:nvSpPr>
        <p:spPr>
          <a:xfrm>
            <a:off x="9501284" y="211607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67" name="Rectangle 66">
            <a:extLst>
              <a:ext uri="{FF2B5EF4-FFF2-40B4-BE49-F238E27FC236}">
                <a16:creationId xmlns:a16="http://schemas.microsoft.com/office/drawing/2014/main" id="{68190539-B23D-5352-4CD5-C5FC479B4BEF}"/>
              </a:ext>
            </a:extLst>
          </p:cNvPr>
          <p:cNvSpPr/>
          <p:nvPr/>
        </p:nvSpPr>
        <p:spPr>
          <a:xfrm>
            <a:off x="10415684" y="211607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44</a:t>
            </a:r>
          </a:p>
        </p:txBody>
      </p:sp>
      <p:grpSp>
        <p:nvGrpSpPr>
          <p:cNvPr id="68" name="Group 67">
            <a:extLst>
              <a:ext uri="{FF2B5EF4-FFF2-40B4-BE49-F238E27FC236}">
                <a16:creationId xmlns:a16="http://schemas.microsoft.com/office/drawing/2014/main" id="{7A951FFD-9E23-A476-8CC6-65920EEF1F7D}"/>
              </a:ext>
            </a:extLst>
          </p:cNvPr>
          <p:cNvGrpSpPr/>
          <p:nvPr/>
        </p:nvGrpSpPr>
        <p:grpSpPr>
          <a:xfrm>
            <a:off x="9922775" y="3030475"/>
            <a:ext cx="973814" cy="359213"/>
            <a:chOff x="1726604" y="3079947"/>
            <a:chExt cx="1895519" cy="359213"/>
          </a:xfrm>
        </p:grpSpPr>
        <p:cxnSp>
          <p:nvCxnSpPr>
            <p:cNvPr id="69" name="Straight Connector 68">
              <a:extLst>
                <a:ext uri="{FF2B5EF4-FFF2-40B4-BE49-F238E27FC236}">
                  <a16:creationId xmlns:a16="http://schemas.microsoft.com/office/drawing/2014/main" id="{3F608867-61F5-BF5B-4B39-CD5BF523B88A}"/>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8213D25-BFFE-0FA7-D515-B04D9CC1E892}"/>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DAD93F5-9A29-DBFE-323B-6500A323965F}"/>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2F98933F-6691-8FA7-35B5-137FC89D1176}"/>
              </a:ext>
            </a:extLst>
          </p:cNvPr>
          <p:cNvSpPr txBox="1"/>
          <p:nvPr/>
        </p:nvSpPr>
        <p:spPr>
          <a:xfrm>
            <a:off x="6499249" y="552625"/>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4</a:t>
            </a:r>
          </a:p>
        </p:txBody>
      </p:sp>
      <p:sp>
        <p:nvSpPr>
          <p:cNvPr id="76" name="TextBox 75">
            <a:extLst>
              <a:ext uri="{FF2B5EF4-FFF2-40B4-BE49-F238E27FC236}">
                <a16:creationId xmlns:a16="http://schemas.microsoft.com/office/drawing/2014/main" id="{93E2266A-70BB-F13A-82CA-51EB3C7E7E0A}"/>
              </a:ext>
            </a:extLst>
          </p:cNvPr>
          <p:cNvSpPr txBox="1"/>
          <p:nvPr/>
        </p:nvSpPr>
        <p:spPr>
          <a:xfrm>
            <a:off x="9267156" y="552625"/>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3</a:t>
            </a:r>
          </a:p>
        </p:txBody>
      </p:sp>
      <p:sp>
        <p:nvSpPr>
          <p:cNvPr id="86" name="Rectangle 85">
            <a:extLst>
              <a:ext uri="{FF2B5EF4-FFF2-40B4-BE49-F238E27FC236}">
                <a16:creationId xmlns:a16="http://schemas.microsoft.com/office/drawing/2014/main" id="{18769428-E44D-B997-2982-2E2120FDB720}"/>
              </a:ext>
            </a:extLst>
          </p:cNvPr>
          <p:cNvSpPr/>
          <p:nvPr/>
        </p:nvSpPr>
        <p:spPr>
          <a:xfrm>
            <a:off x="67580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87" name="Rectangle 86">
            <a:extLst>
              <a:ext uri="{FF2B5EF4-FFF2-40B4-BE49-F238E27FC236}">
                <a16:creationId xmlns:a16="http://schemas.microsoft.com/office/drawing/2014/main" id="{F2F0AA9B-0526-34B3-B398-BC987F594BDB}"/>
              </a:ext>
            </a:extLst>
          </p:cNvPr>
          <p:cNvSpPr/>
          <p:nvPr/>
        </p:nvSpPr>
        <p:spPr>
          <a:xfrm>
            <a:off x="76724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88" name="Rectangle 87">
            <a:extLst>
              <a:ext uri="{FF2B5EF4-FFF2-40B4-BE49-F238E27FC236}">
                <a16:creationId xmlns:a16="http://schemas.microsoft.com/office/drawing/2014/main" id="{406C3DF3-C211-2EB9-EDA0-240969A58C6F}"/>
              </a:ext>
            </a:extLst>
          </p:cNvPr>
          <p:cNvSpPr/>
          <p:nvPr/>
        </p:nvSpPr>
        <p:spPr>
          <a:xfrm>
            <a:off x="85868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89" name="Rectangle 88">
            <a:extLst>
              <a:ext uri="{FF2B5EF4-FFF2-40B4-BE49-F238E27FC236}">
                <a16:creationId xmlns:a16="http://schemas.microsoft.com/office/drawing/2014/main" id="{2FCC757F-1266-9B01-FD1B-70B3FD7BB5DE}"/>
              </a:ext>
            </a:extLst>
          </p:cNvPr>
          <p:cNvSpPr/>
          <p:nvPr/>
        </p:nvSpPr>
        <p:spPr>
          <a:xfrm>
            <a:off x="95012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90" name="Rectangle 89">
            <a:extLst>
              <a:ext uri="{FF2B5EF4-FFF2-40B4-BE49-F238E27FC236}">
                <a16:creationId xmlns:a16="http://schemas.microsoft.com/office/drawing/2014/main" id="{66386974-2467-B123-2B49-A6FBFCDCFC90}"/>
              </a:ext>
            </a:extLst>
          </p:cNvPr>
          <p:cNvSpPr/>
          <p:nvPr/>
        </p:nvSpPr>
        <p:spPr>
          <a:xfrm>
            <a:off x="104156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91" name="Rectangle 90">
            <a:extLst>
              <a:ext uri="{FF2B5EF4-FFF2-40B4-BE49-F238E27FC236}">
                <a16:creationId xmlns:a16="http://schemas.microsoft.com/office/drawing/2014/main" id="{895DF3A6-DE8C-4380-516F-58A7007D3825}"/>
              </a:ext>
            </a:extLst>
          </p:cNvPr>
          <p:cNvSpPr/>
          <p:nvPr/>
        </p:nvSpPr>
        <p:spPr>
          <a:xfrm>
            <a:off x="6758084" y="5159744"/>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92" name="Rectangle 91">
            <a:extLst>
              <a:ext uri="{FF2B5EF4-FFF2-40B4-BE49-F238E27FC236}">
                <a16:creationId xmlns:a16="http://schemas.microsoft.com/office/drawing/2014/main" id="{4DC33DCD-3FCC-B0FB-A91E-DBFCFB7EB095}"/>
              </a:ext>
            </a:extLst>
          </p:cNvPr>
          <p:cNvSpPr/>
          <p:nvPr/>
        </p:nvSpPr>
        <p:spPr>
          <a:xfrm>
            <a:off x="7672484" y="5159744"/>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22</a:t>
            </a:r>
          </a:p>
        </p:txBody>
      </p:sp>
      <p:sp>
        <p:nvSpPr>
          <p:cNvPr id="93" name="Rectangle 92">
            <a:extLst>
              <a:ext uri="{FF2B5EF4-FFF2-40B4-BE49-F238E27FC236}">
                <a16:creationId xmlns:a16="http://schemas.microsoft.com/office/drawing/2014/main" id="{854CB6CD-C875-556C-E630-1685694BCDED}"/>
              </a:ext>
            </a:extLst>
          </p:cNvPr>
          <p:cNvSpPr/>
          <p:nvPr/>
        </p:nvSpPr>
        <p:spPr>
          <a:xfrm>
            <a:off x="8586884" y="5159744"/>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33</a:t>
            </a:r>
          </a:p>
        </p:txBody>
      </p:sp>
      <p:sp>
        <p:nvSpPr>
          <p:cNvPr id="94" name="Rectangle 93">
            <a:extLst>
              <a:ext uri="{FF2B5EF4-FFF2-40B4-BE49-F238E27FC236}">
                <a16:creationId xmlns:a16="http://schemas.microsoft.com/office/drawing/2014/main" id="{9C6792E5-63FA-224A-671A-5076F0FB8CB0}"/>
              </a:ext>
            </a:extLst>
          </p:cNvPr>
          <p:cNvSpPr/>
          <p:nvPr/>
        </p:nvSpPr>
        <p:spPr>
          <a:xfrm>
            <a:off x="9501284" y="5159744"/>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44</a:t>
            </a:r>
          </a:p>
        </p:txBody>
      </p:sp>
      <p:sp>
        <p:nvSpPr>
          <p:cNvPr id="95" name="Rectangle 94">
            <a:extLst>
              <a:ext uri="{FF2B5EF4-FFF2-40B4-BE49-F238E27FC236}">
                <a16:creationId xmlns:a16="http://schemas.microsoft.com/office/drawing/2014/main" id="{43E67D42-19F5-2A36-7C0C-F048C83640EB}"/>
              </a:ext>
            </a:extLst>
          </p:cNvPr>
          <p:cNvSpPr/>
          <p:nvPr/>
        </p:nvSpPr>
        <p:spPr>
          <a:xfrm>
            <a:off x="10415684" y="5159744"/>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96" name="Rectangle 95">
            <a:extLst>
              <a:ext uri="{FF2B5EF4-FFF2-40B4-BE49-F238E27FC236}">
                <a16:creationId xmlns:a16="http://schemas.microsoft.com/office/drawing/2014/main" id="{5A78DF1B-D764-E1B8-6B1C-47E5E9D6151F}"/>
              </a:ext>
            </a:extLst>
          </p:cNvPr>
          <p:cNvSpPr/>
          <p:nvPr/>
        </p:nvSpPr>
        <p:spPr>
          <a:xfrm>
            <a:off x="67580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97" name="Rectangle 96">
            <a:extLst>
              <a:ext uri="{FF2B5EF4-FFF2-40B4-BE49-F238E27FC236}">
                <a16:creationId xmlns:a16="http://schemas.microsoft.com/office/drawing/2014/main" id="{E54E5B00-59AD-D254-1D00-6DF84236122A}"/>
              </a:ext>
            </a:extLst>
          </p:cNvPr>
          <p:cNvSpPr/>
          <p:nvPr/>
        </p:nvSpPr>
        <p:spPr>
          <a:xfrm>
            <a:off x="76724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98" name="Rectangle 97">
            <a:extLst>
              <a:ext uri="{FF2B5EF4-FFF2-40B4-BE49-F238E27FC236}">
                <a16:creationId xmlns:a16="http://schemas.microsoft.com/office/drawing/2014/main" id="{F2715E4B-190C-D051-267A-A900BDDD446C}"/>
              </a:ext>
            </a:extLst>
          </p:cNvPr>
          <p:cNvSpPr/>
          <p:nvPr/>
        </p:nvSpPr>
        <p:spPr>
          <a:xfrm>
            <a:off x="85868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99" name="Rectangle 98">
            <a:extLst>
              <a:ext uri="{FF2B5EF4-FFF2-40B4-BE49-F238E27FC236}">
                <a16:creationId xmlns:a16="http://schemas.microsoft.com/office/drawing/2014/main" id="{359C9114-DC29-9B89-0C3F-2A7FCE1FA68A}"/>
              </a:ext>
            </a:extLst>
          </p:cNvPr>
          <p:cNvSpPr/>
          <p:nvPr/>
        </p:nvSpPr>
        <p:spPr>
          <a:xfrm>
            <a:off x="95012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00" name="Rectangle 99">
            <a:extLst>
              <a:ext uri="{FF2B5EF4-FFF2-40B4-BE49-F238E27FC236}">
                <a16:creationId xmlns:a16="http://schemas.microsoft.com/office/drawing/2014/main" id="{356268FC-4396-A4F8-2833-0E3A36B5B1A3}"/>
              </a:ext>
            </a:extLst>
          </p:cNvPr>
          <p:cNvSpPr/>
          <p:nvPr/>
        </p:nvSpPr>
        <p:spPr>
          <a:xfrm>
            <a:off x="104156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101" name="TextBox 100">
            <a:extLst>
              <a:ext uri="{FF2B5EF4-FFF2-40B4-BE49-F238E27FC236}">
                <a16:creationId xmlns:a16="http://schemas.microsoft.com/office/drawing/2014/main" id="{F49B3621-E47C-CB3E-7227-09C8854052D1}"/>
              </a:ext>
            </a:extLst>
          </p:cNvPr>
          <p:cNvSpPr txBox="1"/>
          <p:nvPr/>
        </p:nvSpPr>
        <p:spPr>
          <a:xfrm>
            <a:off x="7974135" y="3630583"/>
            <a:ext cx="1984349" cy="707886"/>
          </a:xfrm>
          <a:prstGeom prst="rect">
            <a:avLst/>
          </a:prstGeom>
          <a:noFill/>
        </p:spPr>
        <p:txBody>
          <a:bodyPr wrap="square" rtlCol="0">
            <a:spAutoFit/>
          </a:bodyPr>
          <a:lstStyle/>
          <a:p>
            <a:pPr algn="ctr"/>
            <a:r>
              <a:rPr lang="en-US" sz="4000" dirty="0">
                <a:solidFill>
                  <a:srgbClr val="03EDF9"/>
                </a:solidFill>
                <a:latin typeface="Tw Cen MT" panose="020B0602020104020603" pitchFamily="34" charset="0"/>
              </a:rPr>
              <a:t>Result</a:t>
            </a:r>
          </a:p>
        </p:txBody>
      </p:sp>
    </p:spTree>
    <p:extLst>
      <p:ext uri="{BB962C8B-B14F-4D97-AF65-F5344CB8AC3E}">
        <p14:creationId xmlns:p14="http://schemas.microsoft.com/office/powerpoint/2010/main" val="89522851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63" grpId="0" animBg="1"/>
      <p:bldP spid="64" grpId="0" animBg="1"/>
      <p:bldP spid="65" grpId="0" animBg="1"/>
      <p:bldP spid="66" grpId="0" animBg="1"/>
      <p:bldP spid="67" grpId="0" animBg="1"/>
      <p:bldP spid="75" grpId="0"/>
      <p:bldP spid="76" grpId="0"/>
      <p:bldP spid="91" grpId="0" animBg="1"/>
      <p:bldP spid="92" grpId="0" animBg="1"/>
      <p:bldP spid="93" grpId="0" animBg="1"/>
      <p:bldP spid="94" grpId="0" animBg="1"/>
      <p:bldP spid="95" grpId="0" animBg="1"/>
      <p:bldP spid="96" grpId="0"/>
      <p:bldP spid="97" grpId="0"/>
      <p:bldP spid="98" grpId="0"/>
      <p:bldP spid="99" grpId="0"/>
      <p:bldP spid="100" grpId="0"/>
      <p:bldP spid="101"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36516"/>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Selection sort</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22684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22684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22684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22684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22684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1726605" y="3141245"/>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A86D187F-CBB1-42C9-688D-3A55E173A829}"/>
              </a:ext>
            </a:extLst>
          </p:cNvPr>
          <p:cNvSpPr/>
          <p:nvPr/>
        </p:nvSpPr>
        <p:spPr>
          <a:xfrm>
            <a:off x="1319116" y="444228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78" name="Rectangle 77">
            <a:extLst>
              <a:ext uri="{FF2B5EF4-FFF2-40B4-BE49-F238E27FC236}">
                <a16:creationId xmlns:a16="http://schemas.microsoft.com/office/drawing/2014/main" id="{6EC4E215-3028-8A96-D773-BF8A6D782CE2}"/>
              </a:ext>
            </a:extLst>
          </p:cNvPr>
          <p:cNvSpPr/>
          <p:nvPr/>
        </p:nvSpPr>
        <p:spPr>
          <a:xfrm>
            <a:off x="2233516" y="444228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79" name="Rectangle 78">
            <a:extLst>
              <a:ext uri="{FF2B5EF4-FFF2-40B4-BE49-F238E27FC236}">
                <a16:creationId xmlns:a16="http://schemas.microsoft.com/office/drawing/2014/main" id="{80E555AE-2FE0-28D3-75C0-01EEC9E89AD3}"/>
              </a:ext>
            </a:extLst>
          </p:cNvPr>
          <p:cNvSpPr/>
          <p:nvPr/>
        </p:nvSpPr>
        <p:spPr>
          <a:xfrm>
            <a:off x="3147916" y="444228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80" name="Rectangle 79">
            <a:extLst>
              <a:ext uri="{FF2B5EF4-FFF2-40B4-BE49-F238E27FC236}">
                <a16:creationId xmlns:a16="http://schemas.microsoft.com/office/drawing/2014/main" id="{857B0F84-EBD3-D56E-9393-07F2AAEA5BEE}"/>
              </a:ext>
            </a:extLst>
          </p:cNvPr>
          <p:cNvSpPr/>
          <p:nvPr/>
        </p:nvSpPr>
        <p:spPr>
          <a:xfrm>
            <a:off x="4062316" y="444228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81" name="Rectangle 80">
            <a:extLst>
              <a:ext uri="{FF2B5EF4-FFF2-40B4-BE49-F238E27FC236}">
                <a16:creationId xmlns:a16="http://schemas.microsoft.com/office/drawing/2014/main" id="{5C6C6F85-8FC3-AFB9-1419-ADF294238277}"/>
              </a:ext>
            </a:extLst>
          </p:cNvPr>
          <p:cNvSpPr/>
          <p:nvPr/>
        </p:nvSpPr>
        <p:spPr>
          <a:xfrm>
            <a:off x="4976716" y="4442286"/>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82" name="Group 81">
            <a:extLst>
              <a:ext uri="{FF2B5EF4-FFF2-40B4-BE49-F238E27FC236}">
                <a16:creationId xmlns:a16="http://schemas.microsoft.com/office/drawing/2014/main" id="{8C24854E-2159-4873-05CA-8A73AEEFF0A8}"/>
              </a:ext>
            </a:extLst>
          </p:cNvPr>
          <p:cNvGrpSpPr/>
          <p:nvPr/>
        </p:nvGrpSpPr>
        <p:grpSpPr>
          <a:xfrm>
            <a:off x="2588520" y="5316727"/>
            <a:ext cx="1029336" cy="411548"/>
            <a:chOff x="1662063" y="3079948"/>
            <a:chExt cx="1059871" cy="349052"/>
          </a:xfrm>
        </p:grpSpPr>
        <p:cxnSp>
          <p:nvCxnSpPr>
            <p:cNvPr id="83" name="Straight Connector 82">
              <a:extLst>
                <a:ext uri="{FF2B5EF4-FFF2-40B4-BE49-F238E27FC236}">
                  <a16:creationId xmlns:a16="http://schemas.microsoft.com/office/drawing/2014/main" id="{6569EB08-9964-00C0-9FA6-C2EDF59DA66A}"/>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037873-A4C3-1BE7-84EA-6390EC2AB8C3}"/>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B2FF17-A7B1-732F-8206-23E3263E792C}"/>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D4D6EB74-A313-40F9-7286-02087478BEB5}"/>
              </a:ext>
            </a:extLst>
          </p:cNvPr>
          <p:cNvSpPr/>
          <p:nvPr/>
        </p:nvSpPr>
        <p:spPr>
          <a:xfrm>
            <a:off x="6801670" y="15355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05" name="Rectangle 104">
            <a:extLst>
              <a:ext uri="{FF2B5EF4-FFF2-40B4-BE49-F238E27FC236}">
                <a16:creationId xmlns:a16="http://schemas.microsoft.com/office/drawing/2014/main" id="{92F2E0D5-B433-ADAE-96F3-98904DDB7C33}"/>
              </a:ext>
            </a:extLst>
          </p:cNvPr>
          <p:cNvSpPr/>
          <p:nvPr/>
        </p:nvSpPr>
        <p:spPr>
          <a:xfrm>
            <a:off x="7716070" y="15355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06" name="Rectangle 105">
            <a:extLst>
              <a:ext uri="{FF2B5EF4-FFF2-40B4-BE49-F238E27FC236}">
                <a16:creationId xmlns:a16="http://schemas.microsoft.com/office/drawing/2014/main" id="{A146108A-4033-8979-E947-4C7D434D429E}"/>
              </a:ext>
            </a:extLst>
          </p:cNvPr>
          <p:cNvSpPr/>
          <p:nvPr/>
        </p:nvSpPr>
        <p:spPr>
          <a:xfrm>
            <a:off x="8630470" y="15355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07" name="Rectangle 106">
            <a:extLst>
              <a:ext uri="{FF2B5EF4-FFF2-40B4-BE49-F238E27FC236}">
                <a16:creationId xmlns:a16="http://schemas.microsoft.com/office/drawing/2014/main" id="{565912A0-6296-3754-E50D-D27F6A0374A3}"/>
              </a:ext>
            </a:extLst>
          </p:cNvPr>
          <p:cNvSpPr/>
          <p:nvPr/>
        </p:nvSpPr>
        <p:spPr>
          <a:xfrm>
            <a:off x="9544870" y="15355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108" name="Rectangle 107">
            <a:extLst>
              <a:ext uri="{FF2B5EF4-FFF2-40B4-BE49-F238E27FC236}">
                <a16:creationId xmlns:a16="http://schemas.microsoft.com/office/drawing/2014/main" id="{B854E3B2-DDCC-67C5-31B3-B8A7308E1E44}"/>
              </a:ext>
            </a:extLst>
          </p:cNvPr>
          <p:cNvSpPr/>
          <p:nvPr/>
        </p:nvSpPr>
        <p:spPr>
          <a:xfrm>
            <a:off x="10459270" y="15355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109" name="Group 108">
            <a:extLst>
              <a:ext uri="{FF2B5EF4-FFF2-40B4-BE49-F238E27FC236}">
                <a16:creationId xmlns:a16="http://schemas.microsoft.com/office/drawing/2014/main" id="{8D023813-098A-06FE-EA35-0A0B5F765211}"/>
              </a:ext>
            </a:extLst>
          </p:cNvPr>
          <p:cNvGrpSpPr/>
          <p:nvPr/>
        </p:nvGrpSpPr>
        <p:grpSpPr>
          <a:xfrm>
            <a:off x="8115300" y="2385747"/>
            <a:ext cx="1946270" cy="413266"/>
            <a:chOff x="1662063" y="3079948"/>
            <a:chExt cx="1059871" cy="349052"/>
          </a:xfrm>
        </p:grpSpPr>
        <p:cxnSp>
          <p:nvCxnSpPr>
            <p:cNvPr id="110" name="Straight Connector 109">
              <a:extLst>
                <a:ext uri="{FF2B5EF4-FFF2-40B4-BE49-F238E27FC236}">
                  <a16:creationId xmlns:a16="http://schemas.microsoft.com/office/drawing/2014/main" id="{E7F1C85E-A505-7F4F-D64A-A53BD33647B7}"/>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DDC34F6-9105-B3D5-6C89-2CE0AAFEACD2}"/>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F76F1A-4F60-B4BD-282F-788D7D092160}"/>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3" name="Rectangle 112">
            <a:extLst>
              <a:ext uri="{FF2B5EF4-FFF2-40B4-BE49-F238E27FC236}">
                <a16:creationId xmlns:a16="http://schemas.microsoft.com/office/drawing/2014/main" id="{9082A18F-2340-2C8E-B3A5-A1809C4B9C48}"/>
              </a:ext>
            </a:extLst>
          </p:cNvPr>
          <p:cNvSpPr/>
          <p:nvPr/>
        </p:nvSpPr>
        <p:spPr>
          <a:xfrm>
            <a:off x="6801670" y="3848867"/>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14" name="Rectangle 113">
            <a:extLst>
              <a:ext uri="{FF2B5EF4-FFF2-40B4-BE49-F238E27FC236}">
                <a16:creationId xmlns:a16="http://schemas.microsoft.com/office/drawing/2014/main" id="{B5F15E48-998F-AAD7-E9DC-D2558C5DDF76}"/>
              </a:ext>
            </a:extLst>
          </p:cNvPr>
          <p:cNvSpPr/>
          <p:nvPr/>
        </p:nvSpPr>
        <p:spPr>
          <a:xfrm>
            <a:off x="7716070" y="3848867"/>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15" name="Rectangle 114">
            <a:extLst>
              <a:ext uri="{FF2B5EF4-FFF2-40B4-BE49-F238E27FC236}">
                <a16:creationId xmlns:a16="http://schemas.microsoft.com/office/drawing/2014/main" id="{27973A3E-7942-8D2B-9A7F-9508566CBD6C}"/>
              </a:ext>
            </a:extLst>
          </p:cNvPr>
          <p:cNvSpPr/>
          <p:nvPr/>
        </p:nvSpPr>
        <p:spPr>
          <a:xfrm>
            <a:off x="8630470" y="3848867"/>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16" name="Rectangle 115">
            <a:extLst>
              <a:ext uri="{FF2B5EF4-FFF2-40B4-BE49-F238E27FC236}">
                <a16:creationId xmlns:a16="http://schemas.microsoft.com/office/drawing/2014/main" id="{068ECDA1-5D71-4EF1-7301-E26D45E24028}"/>
              </a:ext>
            </a:extLst>
          </p:cNvPr>
          <p:cNvSpPr/>
          <p:nvPr/>
        </p:nvSpPr>
        <p:spPr>
          <a:xfrm>
            <a:off x="9544870" y="3848867"/>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17" name="Rectangle 116">
            <a:extLst>
              <a:ext uri="{FF2B5EF4-FFF2-40B4-BE49-F238E27FC236}">
                <a16:creationId xmlns:a16="http://schemas.microsoft.com/office/drawing/2014/main" id="{161921C4-CAE7-B3A0-5A71-18BDEBFE7FC4}"/>
              </a:ext>
            </a:extLst>
          </p:cNvPr>
          <p:cNvSpPr/>
          <p:nvPr/>
        </p:nvSpPr>
        <p:spPr>
          <a:xfrm>
            <a:off x="10459270" y="3848867"/>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11</a:t>
            </a:r>
          </a:p>
        </p:txBody>
      </p:sp>
      <p:grpSp>
        <p:nvGrpSpPr>
          <p:cNvPr id="118" name="Group 117">
            <a:extLst>
              <a:ext uri="{FF2B5EF4-FFF2-40B4-BE49-F238E27FC236}">
                <a16:creationId xmlns:a16="http://schemas.microsoft.com/office/drawing/2014/main" id="{D3807057-BA97-6D77-7FDB-987099AFE27B}"/>
              </a:ext>
            </a:extLst>
          </p:cNvPr>
          <p:cNvGrpSpPr/>
          <p:nvPr/>
        </p:nvGrpSpPr>
        <p:grpSpPr>
          <a:xfrm>
            <a:off x="9958483" y="4763267"/>
            <a:ext cx="1090515" cy="349053"/>
            <a:chOff x="1662063" y="3079948"/>
            <a:chExt cx="1059871" cy="349052"/>
          </a:xfrm>
        </p:grpSpPr>
        <p:cxnSp>
          <p:nvCxnSpPr>
            <p:cNvPr id="119" name="Straight Connector 118">
              <a:extLst>
                <a:ext uri="{FF2B5EF4-FFF2-40B4-BE49-F238E27FC236}">
                  <a16:creationId xmlns:a16="http://schemas.microsoft.com/office/drawing/2014/main" id="{5E6449EC-6493-5556-B34D-88C2B7C6E499}"/>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07D17C4-FE04-8C34-9153-CA0133EB64B1}"/>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6F25FC7-493A-5AFF-AA97-32AAC22B2500}"/>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3" name="TextBox 122">
            <a:extLst>
              <a:ext uri="{FF2B5EF4-FFF2-40B4-BE49-F238E27FC236}">
                <a16:creationId xmlns:a16="http://schemas.microsoft.com/office/drawing/2014/main" id="{2A55287F-DCF6-8D20-701D-B6610400FF38}"/>
              </a:ext>
            </a:extLst>
          </p:cNvPr>
          <p:cNvSpPr txBox="1"/>
          <p:nvPr/>
        </p:nvSpPr>
        <p:spPr>
          <a:xfrm>
            <a:off x="4240514" y="278953"/>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1</a:t>
            </a:r>
          </a:p>
        </p:txBody>
      </p:sp>
      <p:sp>
        <p:nvSpPr>
          <p:cNvPr id="124" name="TextBox 123">
            <a:extLst>
              <a:ext uri="{FF2B5EF4-FFF2-40B4-BE49-F238E27FC236}">
                <a16:creationId xmlns:a16="http://schemas.microsoft.com/office/drawing/2014/main" id="{AE287348-29C7-8C61-1854-5FD2445D8D71}"/>
              </a:ext>
            </a:extLst>
          </p:cNvPr>
          <p:cNvSpPr txBox="1"/>
          <p:nvPr/>
        </p:nvSpPr>
        <p:spPr>
          <a:xfrm>
            <a:off x="7008421" y="278953"/>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0</a:t>
            </a:r>
          </a:p>
        </p:txBody>
      </p:sp>
      <p:sp>
        <p:nvSpPr>
          <p:cNvPr id="125" name="Rectangle 124">
            <a:extLst>
              <a:ext uri="{FF2B5EF4-FFF2-40B4-BE49-F238E27FC236}">
                <a16:creationId xmlns:a16="http://schemas.microsoft.com/office/drawing/2014/main" id="{7DB37339-795A-0E6E-49A3-6ECDBFB8DC15}"/>
              </a:ext>
            </a:extLst>
          </p:cNvPr>
          <p:cNvSpPr/>
          <p:nvPr/>
        </p:nvSpPr>
        <p:spPr>
          <a:xfrm>
            <a:off x="1319116" y="1312446"/>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126" name="Rectangle 125">
            <a:extLst>
              <a:ext uri="{FF2B5EF4-FFF2-40B4-BE49-F238E27FC236}">
                <a16:creationId xmlns:a16="http://schemas.microsoft.com/office/drawing/2014/main" id="{DB92F8EC-0293-CCB9-E6DA-6AEE090C3B17}"/>
              </a:ext>
            </a:extLst>
          </p:cNvPr>
          <p:cNvSpPr/>
          <p:nvPr/>
        </p:nvSpPr>
        <p:spPr>
          <a:xfrm>
            <a:off x="2233516" y="1312446"/>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127" name="Rectangle 126">
            <a:extLst>
              <a:ext uri="{FF2B5EF4-FFF2-40B4-BE49-F238E27FC236}">
                <a16:creationId xmlns:a16="http://schemas.microsoft.com/office/drawing/2014/main" id="{1FEABB10-C095-2F4F-242E-92B33A32A1F4}"/>
              </a:ext>
            </a:extLst>
          </p:cNvPr>
          <p:cNvSpPr/>
          <p:nvPr/>
        </p:nvSpPr>
        <p:spPr>
          <a:xfrm>
            <a:off x="3147916" y="1312446"/>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128" name="Rectangle 127">
            <a:extLst>
              <a:ext uri="{FF2B5EF4-FFF2-40B4-BE49-F238E27FC236}">
                <a16:creationId xmlns:a16="http://schemas.microsoft.com/office/drawing/2014/main" id="{8777A362-BB51-E0D3-627D-C3275056FCD7}"/>
              </a:ext>
            </a:extLst>
          </p:cNvPr>
          <p:cNvSpPr/>
          <p:nvPr/>
        </p:nvSpPr>
        <p:spPr>
          <a:xfrm>
            <a:off x="4062316" y="1312446"/>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29" name="Rectangle 128">
            <a:extLst>
              <a:ext uri="{FF2B5EF4-FFF2-40B4-BE49-F238E27FC236}">
                <a16:creationId xmlns:a16="http://schemas.microsoft.com/office/drawing/2014/main" id="{01C718A7-2FA0-A5D2-6111-C6E22E19CCAE}"/>
              </a:ext>
            </a:extLst>
          </p:cNvPr>
          <p:cNvSpPr/>
          <p:nvPr/>
        </p:nvSpPr>
        <p:spPr>
          <a:xfrm>
            <a:off x="4976716" y="1312446"/>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11" name="TextBox 10">
            <a:extLst>
              <a:ext uri="{FF2B5EF4-FFF2-40B4-BE49-F238E27FC236}">
                <a16:creationId xmlns:a16="http://schemas.microsoft.com/office/drawing/2014/main" id="{15F46D35-A33D-BA7E-FF90-77287FB36012}"/>
              </a:ext>
            </a:extLst>
          </p:cNvPr>
          <p:cNvSpPr txBox="1"/>
          <p:nvPr/>
        </p:nvSpPr>
        <p:spPr>
          <a:xfrm>
            <a:off x="3470797" y="3362812"/>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1</a:t>
            </a:r>
          </a:p>
        </p:txBody>
      </p:sp>
      <p:sp>
        <p:nvSpPr>
          <p:cNvPr id="19" name="TextBox 18">
            <a:extLst>
              <a:ext uri="{FF2B5EF4-FFF2-40B4-BE49-F238E27FC236}">
                <a16:creationId xmlns:a16="http://schemas.microsoft.com/office/drawing/2014/main" id="{8D41F200-3B09-9B02-5380-E1C9551E242D}"/>
              </a:ext>
            </a:extLst>
          </p:cNvPr>
          <p:cNvSpPr txBox="1"/>
          <p:nvPr/>
        </p:nvSpPr>
        <p:spPr>
          <a:xfrm>
            <a:off x="3402234" y="5682293"/>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1</a:t>
            </a:r>
          </a:p>
        </p:txBody>
      </p:sp>
      <p:sp>
        <p:nvSpPr>
          <p:cNvPr id="20" name="TextBox 19">
            <a:extLst>
              <a:ext uri="{FF2B5EF4-FFF2-40B4-BE49-F238E27FC236}">
                <a16:creationId xmlns:a16="http://schemas.microsoft.com/office/drawing/2014/main" id="{7B99A6A8-1C95-EC5A-6DE1-2D5FD8F379D3}"/>
              </a:ext>
            </a:extLst>
          </p:cNvPr>
          <p:cNvSpPr txBox="1"/>
          <p:nvPr/>
        </p:nvSpPr>
        <p:spPr>
          <a:xfrm>
            <a:off x="1228988" y="680847"/>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0</a:t>
            </a:r>
          </a:p>
        </p:txBody>
      </p:sp>
      <p:sp>
        <p:nvSpPr>
          <p:cNvPr id="21" name="TextBox 20">
            <a:extLst>
              <a:ext uri="{FF2B5EF4-FFF2-40B4-BE49-F238E27FC236}">
                <a16:creationId xmlns:a16="http://schemas.microsoft.com/office/drawing/2014/main" id="{FE7B8CDB-C4B2-52B3-966C-26ED5ABB5684}"/>
              </a:ext>
            </a:extLst>
          </p:cNvPr>
          <p:cNvSpPr txBox="1"/>
          <p:nvPr/>
        </p:nvSpPr>
        <p:spPr>
          <a:xfrm>
            <a:off x="9187814" y="2836073"/>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3</a:t>
            </a:r>
          </a:p>
        </p:txBody>
      </p:sp>
      <p:sp>
        <p:nvSpPr>
          <p:cNvPr id="23" name="TextBox 22">
            <a:extLst>
              <a:ext uri="{FF2B5EF4-FFF2-40B4-BE49-F238E27FC236}">
                <a16:creationId xmlns:a16="http://schemas.microsoft.com/office/drawing/2014/main" id="{1F15A98A-DA44-5AFA-A002-E602D321CB0F}"/>
              </a:ext>
            </a:extLst>
          </p:cNvPr>
          <p:cNvSpPr txBox="1"/>
          <p:nvPr/>
        </p:nvSpPr>
        <p:spPr>
          <a:xfrm>
            <a:off x="9187814" y="5316726"/>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4</a:t>
            </a:r>
          </a:p>
        </p:txBody>
      </p:sp>
    </p:spTree>
    <p:extLst>
      <p:ext uri="{BB962C8B-B14F-4D97-AF65-F5344CB8AC3E}">
        <p14:creationId xmlns:p14="http://schemas.microsoft.com/office/powerpoint/2010/main" val="328445934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1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2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4" grpId="0" animBg="1"/>
      <p:bldP spid="15" grpId="0" animBg="1"/>
      <p:bldP spid="77" grpId="0" animBg="1"/>
      <p:bldP spid="78" grpId="0" animBg="1"/>
      <p:bldP spid="79" grpId="0" animBg="1"/>
      <p:bldP spid="80" grpId="0" animBg="1"/>
      <p:bldP spid="81" grpId="0" animBg="1"/>
      <p:bldP spid="104" grpId="0" animBg="1"/>
      <p:bldP spid="105" grpId="0" animBg="1"/>
      <p:bldP spid="106" grpId="0" animBg="1"/>
      <p:bldP spid="107" grpId="0" animBg="1"/>
      <p:bldP spid="108" grpId="0" animBg="1"/>
      <p:bldP spid="113" grpId="0" animBg="1"/>
      <p:bldP spid="114" grpId="0" animBg="1"/>
      <p:bldP spid="115" grpId="0" animBg="1"/>
      <p:bldP spid="116" grpId="0" animBg="1"/>
      <p:bldP spid="117" grpId="0" animBg="1"/>
      <p:bldP spid="123" grpId="0"/>
      <p:bldP spid="124" grpId="0"/>
      <p:bldP spid="125" grpId="0"/>
      <p:bldP spid="126" grpId="0"/>
      <p:bldP spid="127" grpId="0"/>
      <p:bldP spid="128" grpId="0"/>
      <p:bldP spid="129" grpId="0"/>
      <p:bldP spid="11" grpId="0"/>
      <p:bldP spid="19" grpId="0"/>
      <p:bldP spid="20" grpId="0"/>
      <p:bldP spid="21" grpId="0"/>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312457"/>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312457"/>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312457"/>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312457"/>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312457"/>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2657163" y="3226856"/>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A86D187F-CBB1-42C9-688D-3A55E173A829}"/>
              </a:ext>
            </a:extLst>
          </p:cNvPr>
          <p:cNvSpPr/>
          <p:nvPr/>
        </p:nvSpPr>
        <p:spPr>
          <a:xfrm>
            <a:off x="1319116" y="4697343"/>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78" name="Rectangle 77">
            <a:extLst>
              <a:ext uri="{FF2B5EF4-FFF2-40B4-BE49-F238E27FC236}">
                <a16:creationId xmlns:a16="http://schemas.microsoft.com/office/drawing/2014/main" id="{6EC4E215-3028-8A96-D773-BF8A6D782CE2}"/>
              </a:ext>
            </a:extLst>
          </p:cNvPr>
          <p:cNvSpPr/>
          <p:nvPr/>
        </p:nvSpPr>
        <p:spPr>
          <a:xfrm>
            <a:off x="2233516" y="4697343"/>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79" name="Rectangle 78">
            <a:extLst>
              <a:ext uri="{FF2B5EF4-FFF2-40B4-BE49-F238E27FC236}">
                <a16:creationId xmlns:a16="http://schemas.microsoft.com/office/drawing/2014/main" id="{80E555AE-2FE0-28D3-75C0-01EEC9E89AD3}"/>
              </a:ext>
            </a:extLst>
          </p:cNvPr>
          <p:cNvSpPr/>
          <p:nvPr/>
        </p:nvSpPr>
        <p:spPr>
          <a:xfrm>
            <a:off x="3147916" y="4697343"/>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80" name="Rectangle 79">
            <a:extLst>
              <a:ext uri="{FF2B5EF4-FFF2-40B4-BE49-F238E27FC236}">
                <a16:creationId xmlns:a16="http://schemas.microsoft.com/office/drawing/2014/main" id="{857B0F84-EBD3-D56E-9393-07F2AAEA5BEE}"/>
              </a:ext>
            </a:extLst>
          </p:cNvPr>
          <p:cNvSpPr/>
          <p:nvPr/>
        </p:nvSpPr>
        <p:spPr>
          <a:xfrm>
            <a:off x="4062316" y="4697343"/>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81" name="Rectangle 80">
            <a:extLst>
              <a:ext uri="{FF2B5EF4-FFF2-40B4-BE49-F238E27FC236}">
                <a16:creationId xmlns:a16="http://schemas.microsoft.com/office/drawing/2014/main" id="{5C6C6F85-8FC3-AFB9-1419-ADF294238277}"/>
              </a:ext>
            </a:extLst>
          </p:cNvPr>
          <p:cNvSpPr/>
          <p:nvPr/>
        </p:nvSpPr>
        <p:spPr>
          <a:xfrm>
            <a:off x="4976716" y="4697343"/>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grpSp>
        <p:nvGrpSpPr>
          <p:cNvPr id="82" name="Group 81">
            <a:extLst>
              <a:ext uri="{FF2B5EF4-FFF2-40B4-BE49-F238E27FC236}">
                <a16:creationId xmlns:a16="http://schemas.microsoft.com/office/drawing/2014/main" id="{8C24854E-2159-4873-05CA-8A73AEEFF0A8}"/>
              </a:ext>
            </a:extLst>
          </p:cNvPr>
          <p:cNvGrpSpPr/>
          <p:nvPr/>
        </p:nvGrpSpPr>
        <p:grpSpPr>
          <a:xfrm>
            <a:off x="2656227" y="5611743"/>
            <a:ext cx="1930996" cy="349053"/>
            <a:chOff x="1662063" y="3079948"/>
            <a:chExt cx="1059871" cy="349052"/>
          </a:xfrm>
        </p:grpSpPr>
        <p:cxnSp>
          <p:nvCxnSpPr>
            <p:cNvPr id="83" name="Straight Connector 82">
              <a:extLst>
                <a:ext uri="{FF2B5EF4-FFF2-40B4-BE49-F238E27FC236}">
                  <a16:creationId xmlns:a16="http://schemas.microsoft.com/office/drawing/2014/main" id="{6569EB08-9964-00C0-9FA6-C2EDF59DA66A}"/>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037873-A4C3-1BE7-84EA-6390EC2AB8C3}"/>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B2FF17-A7B1-732F-8206-23E3263E792C}"/>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4" name="Rectangle 103">
            <a:extLst>
              <a:ext uri="{FF2B5EF4-FFF2-40B4-BE49-F238E27FC236}">
                <a16:creationId xmlns:a16="http://schemas.microsoft.com/office/drawing/2014/main" id="{D4D6EB74-A313-40F9-7286-02087478BEB5}"/>
              </a:ext>
            </a:extLst>
          </p:cNvPr>
          <p:cNvSpPr/>
          <p:nvPr/>
        </p:nvSpPr>
        <p:spPr>
          <a:xfrm>
            <a:off x="6801670" y="2286972"/>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105" name="Rectangle 104">
            <a:extLst>
              <a:ext uri="{FF2B5EF4-FFF2-40B4-BE49-F238E27FC236}">
                <a16:creationId xmlns:a16="http://schemas.microsoft.com/office/drawing/2014/main" id="{92F2E0D5-B433-ADAE-96F3-98904DDB7C33}"/>
              </a:ext>
            </a:extLst>
          </p:cNvPr>
          <p:cNvSpPr/>
          <p:nvPr/>
        </p:nvSpPr>
        <p:spPr>
          <a:xfrm>
            <a:off x="7716070" y="22869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06" name="Rectangle 105">
            <a:extLst>
              <a:ext uri="{FF2B5EF4-FFF2-40B4-BE49-F238E27FC236}">
                <a16:creationId xmlns:a16="http://schemas.microsoft.com/office/drawing/2014/main" id="{A146108A-4033-8979-E947-4C7D434D429E}"/>
              </a:ext>
            </a:extLst>
          </p:cNvPr>
          <p:cNvSpPr/>
          <p:nvPr/>
        </p:nvSpPr>
        <p:spPr>
          <a:xfrm>
            <a:off x="8630470" y="22869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07" name="Rectangle 106">
            <a:extLst>
              <a:ext uri="{FF2B5EF4-FFF2-40B4-BE49-F238E27FC236}">
                <a16:creationId xmlns:a16="http://schemas.microsoft.com/office/drawing/2014/main" id="{565912A0-6296-3754-E50D-D27F6A0374A3}"/>
              </a:ext>
            </a:extLst>
          </p:cNvPr>
          <p:cNvSpPr/>
          <p:nvPr/>
        </p:nvSpPr>
        <p:spPr>
          <a:xfrm>
            <a:off x="9544870" y="22869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108" name="Rectangle 107">
            <a:extLst>
              <a:ext uri="{FF2B5EF4-FFF2-40B4-BE49-F238E27FC236}">
                <a16:creationId xmlns:a16="http://schemas.microsoft.com/office/drawing/2014/main" id="{B854E3B2-DDCC-67C5-31B3-B8A7308E1E44}"/>
              </a:ext>
            </a:extLst>
          </p:cNvPr>
          <p:cNvSpPr/>
          <p:nvPr/>
        </p:nvSpPr>
        <p:spPr>
          <a:xfrm>
            <a:off x="10459270" y="22869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grpSp>
        <p:nvGrpSpPr>
          <p:cNvPr id="109" name="Group 108">
            <a:extLst>
              <a:ext uri="{FF2B5EF4-FFF2-40B4-BE49-F238E27FC236}">
                <a16:creationId xmlns:a16="http://schemas.microsoft.com/office/drawing/2014/main" id="{8D023813-098A-06FE-EA35-0A0B5F765211}"/>
              </a:ext>
            </a:extLst>
          </p:cNvPr>
          <p:cNvGrpSpPr/>
          <p:nvPr/>
        </p:nvGrpSpPr>
        <p:grpSpPr>
          <a:xfrm>
            <a:off x="9997262" y="3226856"/>
            <a:ext cx="973814" cy="337340"/>
            <a:chOff x="1662063" y="3079948"/>
            <a:chExt cx="1059871" cy="349052"/>
          </a:xfrm>
        </p:grpSpPr>
        <p:cxnSp>
          <p:nvCxnSpPr>
            <p:cNvPr id="110" name="Straight Connector 109">
              <a:extLst>
                <a:ext uri="{FF2B5EF4-FFF2-40B4-BE49-F238E27FC236}">
                  <a16:creationId xmlns:a16="http://schemas.microsoft.com/office/drawing/2014/main" id="{E7F1C85E-A505-7F4F-D64A-A53BD33647B7}"/>
                </a:ext>
              </a:extLst>
            </p:cNvPr>
            <p:cNvCxnSpPr/>
            <p:nvPr/>
          </p:nvCxnSpPr>
          <p:spPr>
            <a:xfrm>
              <a:off x="1662063" y="3422178"/>
              <a:ext cx="1059871"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DDC34F6-9105-B3D5-6C89-2CE0AAFEACD2}"/>
                </a:ext>
              </a:extLst>
            </p:cNvPr>
            <p:cNvCxnSpPr>
              <a:cxnSpLocks/>
            </p:cNvCxnSpPr>
            <p:nvPr/>
          </p:nvCxnSpPr>
          <p:spPr>
            <a:xfrm>
              <a:off x="1684140"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BF76F1A-4F60-B4BD-282F-788D7D092160}"/>
                </a:ext>
              </a:extLst>
            </p:cNvPr>
            <p:cNvCxnSpPr>
              <a:cxnSpLocks/>
            </p:cNvCxnSpPr>
            <p:nvPr/>
          </p:nvCxnSpPr>
          <p:spPr>
            <a:xfrm>
              <a:off x="2695763" y="3079948"/>
              <a:ext cx="0" cy="349052"/>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5" name="Rectangle 124">
            <a:extLst>
              <a:ext uri="{FF2B5EF4-FFF2-40B4-BE49-F238E27FC236}">
                <a16:creationId xmlns:a16="http://schemas.microsoft.com/office/drawing/2014/main" id="{7DB37339-795A-0E6E-49A3-6ECDBFB8DC15}"/>
              </a:ext>
            </a:extLst>
          </p:cNvPr>
          <p:cNvSpPr/>
          <p:nvPr/>
        </p:nvSpPr>
        <p:spPr>
          <a:xfrm>
            <a:off x="1319116" y="1398057"/>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126" name="Rectangle 125">
            <a:extLst>
              <a:ext uri="{FF2B5EF4-FFF2-40B4-BE49-F238E27FC236}">
                <a16:creationId xmlns:a16="http://schemas.microsoft.com/office/drawing/2014/main" id="{DB92F8EC-0293-CCB9-E6DA-6AEE090C3B17}"/>
              </a:ext>
            </a:extLst>
          </p:cNvPr>
          <p:cNvSpPr/>
          <p:nvPr/>
        </p:nvSpPr>
        <p:spPr>
          <a:xfrm>
            <a:off x="2233516" y="1398057"/>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127" name="Rectangle 126">
            <a:extLst>
              <a:ext uri="{FF2B5EF4-FFF2-40B4-BE49-F238E27FC236}">
                <a16:creationId xmlns:a16="http://schemas.microsoft.com/office/drawing/2014/main" id="{1FEABB10-C095-2F4F-242E-92B33A32A1F4}"/>
              </a:ext>
            </a:extLst>
          </p:cNvPr>
          <p:cNvSpPr/>
          <p:nvPr/>
        </p:nvSpPr>
        <p:spPr>
          <a:xfrm>
            <a:off x="3147916" y="1398057"/>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128" name="Rectangle 127">
            <a:extLst>
              <a:ext uri="{FF2B5EF4-FFF2-40B4-BE49-F238E27FC236}">
                <a16:creationId xmlns:a16="http://schemas.microsoft.com/office/drawing/2014/main" id="{8777A362-BB51-E0D3-627D-C3275056FCD7}"/>
              </a:ext>
            </a:extLst>
          </p:cNvPr>
          <p:cNvSpPr/>
          <p:nvPr/>
        </p:nvSpPr>
        <p:spPr>
          <a:xfrm>
            <a:off x="4062316" y="1398057"/>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29" name="Rectangle 128">
            <a:extLst>
              <a:ext uri="{FF2B5EF4-FFF2-40B4-BE49-F238E27FC236}">
                <a16:creationId xmlns:a16="http://schemas.microsoft.com/office/drawing/2014/main" id="{01C718A7-2FA0-A5D2-6111-C6E22E19CCAE}"/>
              </a:ext>
            </a:extLst>
          </p:cNvPr>
          <p:cNvSpPr/>
          <p:nvPr/>
        </p:nvSpPr>
        <p:spPr>
          <a:xfrm>
            <a:off x="4976716" y="1398057"/>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11" name="TextBox 10">
            <a:extLst>
              <a:ext uri="{FF2B5EF4-FFF2-40B4-BE49-F238E27FC236}">
                <a16:creationId xmlns:a16="http://schemas.microsoft.com/office/drawing/2014/main" id="{B32067C4-138A-3A7E-D3EA-49AA8D3BB74B}"/>
              </a:ext>
            </a:extLst>
          </p:cNvPr>
          <p:cNvSpPr txBox="1"/>
          <p:nvPr/>
        </p:nvSpPr>
        <p:spPr>
          <a:xfrm>
            <a:off x="3553088" y="3564196"/>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1</a:t>
            </a:r>
          </a:p>
        </p:txBody>
      </p:sp>
      <p:sp>
        <p:nvSpPr>
          <p:cNvPr id="16" name="TextBox 15">
            <a:extLst>
              <a:ext uri="{FF2B5EF4-FFF2-40B4-BE49-F238E27FC236}">
                <a16:creationId xmlns:a16="http://schemas.microsoft.com/office/drawing/2014/main" id="{1E9BAAC2-186C-E4EE-7D1C-22CE25697D4A}"/>
              </a:ext>
            </a:extLst>
          </p:cNvPr>
          <p:cNvSpPr txBox="1"/>
          <p:nvPr/>
        </p:nvSpPr>
        <p:spPr>
          <a:xfrm>
            <a:off x="821227" y="-36516"/>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Selection sort</a:t>
            </a:r>
          </a:p>
        </p:txBody>
      </p:sp>
      <p:sp>
        <p:nvSpPr>
          <p:cNvPr id="17" name="TextBox 16">
            <a:extLst>
              <a:ext uri="{FF2B5EF4-FFF2-40B4-BE49-F238E27FC236}">
                <a16:creationId xmlns:a16="http://schemas.microsoft.com/office/drawing/2014/main" id="{7978BDFD-68F7-A153-D63A-E2A8E91AC215}"/>
              </a:ext>
            </a:extLst>
          </p:cNvPr>
          <p:cNvSpPr txBox="1"/>
          <p:nvPr/>
        </p:nvSpPr>
        <p:spPr>
          <a:xfrm>
            <a:off x="4824544" y="469873"/>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2</a:t>
            </a:r>
          </a:p>
        </p:txBody>
      </p:sp>
      <p:sp>
        <p:nvSpPr>
          <p:cNvPr id="18" name="TextBox 17">
            <a:extLst>
              <a:ext uri="{FF2B5EF4-FFF2-40B4-BE49-F238E27FC236}">
                <a16:creationId xmlns:a16="http://schemas.microsoft.com/office/drawing/2014/main" id="{F0CB2BF2-BFE2-7CF7-5C85-575C45BDAA42}"/>
              </a:ext>
            </a:extLst>
          </p:cNvPr>
          <p:cNvSpPr txBox="1"/>
          <p:nvPr/>
        </p:nvSpPr>
        <p:spPr>
          <a:xfrm>
            <a:off x="7592451" y="469873"/>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1</a:t>
            </a:r>
          </a:p>
        </p:txBody>
      </p:sp>
      <p:sp>
        <p:nvSpPr>
          <p:cNvPr id="19" name="TextBox 18">
            <a:extLst>
              <a:ext uri="{FF2B5EF4-FFF2-40B4-BE49-F238E27FC236}">
                <a16:creationId xmlns:a16="http://schemas.microsoft.com/office/drawing/2014/main" id="{A499E8F0-A62A-E00E-4946-29188395A22E}"/>
              </a:ext>
            </a:extLst>
          </p:cNvPr>
          <p:cNvSpPr txBox="1"/>
          <p:nvPr/>
        </p:nvSpPr>
        <p:spPr>
          <a:xfrm>
            <a:off x="1163397" y="681529"/>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1</a:t>
            </a:r>
          </a:p>
        </p:txBody>
      </p:sp>
      <p:sp>
        <p:nvSpPr>
          <p:cNvPr id="20" name="TextBox 19">
            <a:extLst>
              <a:ext uri="{FF2B5EF4-FFF2-40B4-BE49-F238E27FC236}">
                <a16:creationId xmlns:a16="http://schemas.microsoft.com/office/drawing/2014/main" id="{C8646DF6-8235-E1A4-13C1-5297C156075B}"/>
              </a:ext>
            </a:extLst>
          </p:cNvPr>
          <p:cNvSpPr txBox="1"/>
          <p:nvPr/>
        </p:nvSpPr>
        <p:spPr>
          <a:xfrm>
            <a:off x="4674175" y="5827026"/>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3</a:t>
            </a:r>
          </a:p>
        </p:txBody>
      </p:sp>
      <p:sp>
        <p:nvSpPr>
          <p:cNvPr id="21" name="TextBox 20">
            <a:extLst>
              <a:ext uri="{FF2B5EF4-FFF2-40B4-BE49-F238E27FC236}">
                <a16:creationId xmlns:a16="http://schemas.microsoft.com/office/drawing/2014/main" id="{A744F629-891B-9C3D-E400-DE8C6A420B0C}"/>
              </a:ext>
            </a:extLst>
          </p:cNvPr>
          <p:cNvSpPr txBox="1"/>
          <p:nvPr/>
        </p:nvSpPr>
        <p:spPr>
          <a:xfrm>
            <a:off x="9071956" y="3921146"/>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3</a:t>
            </a:r>
          </a:p>
        </p:txBody>
      </p:sp>
    </p:spTree>
    <p:extLst>
      <p:ext uri="{BB962C8B-B14F-4D97-AF65-F5344CB8AC3E}">
        <p14:creationId xmlns:p14="http://schemas.microsoft.com/office/powerpoint/2010/main" val="49097815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104" grpId="0" animBg="1"/>
      <p:bldP spid="105" grpId="0" animBg="1"/>
      <p:bldP spid="106" grpId="0" animBg="1"/>
      <p:bldP spid="107" grpId="0" animBg="1"/>
      <p:bldP spid="108" grpId="0" animBg="1"/>
      <p:bldP spid="11" grpId="0"/>
      <p:bldP spid="17" grpId="0"/>
      <p:bldP spid="18" grpId="0"/>
      <p:bldP spid="19" grpId="0"/>
      <p:bldP spid="20" grpId="0"/>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16" name="TextBox 15">
            <a:extLst>
              <a:ext uri="{FF2B5EF4-FFF2-40B4-BE49-F238E27FC236}">
                <a16:creationId xmlns:a16="http://schemas.microsoft.com/office/drawing/2014/main" id="{1E9BAAC2-186C-E4EE-7D1C-22CE25697D4A}"/>
              </a:ext>
            </a:extLst>
          </p:cNvPr>
          <p:cNvSpPr txBox="1"/>
          <p:nvPr/>
        </p:nvSpPr>
        <p:spPr>
          <a:xfrm>
            <a:off x="821227" y="-36516"/>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Selection sort</a:t>
            </a:r>
          </a:p>
        </p:txBody>
      </p:sp>
      <p:sp>
        <p:nvSpPr>
          <p:cNvPr id="17" name="TextBox 16">
            <a:extLst>
              <a:ext uri="{FF2B5EF4-FFF2-40B4-BE49-F238E27FC236}">
                <a16:creationId xmlns:a16="http://schemas.microsoft.com/office/drawing/2014/main" id="{7978BDFD-68F7-A153-D63A-E2A8E91AC215}"/>
              </a:ext>
            </a:extLst>
          </p:cNvPr>
          <p:cNvSpPr txBox="1"/>
          <p:nvPr/>
        </p:nvSpPr>
        <p:spPr>
          <a:xfrm>
            <a:off x="1085584" y="774627"/>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3</a:t>
            </a:r>
          </a:p>
        </p:txBody>
      </p:sp>
      <p:sp>
        <p:nvSpPr>
          <p:cNvPr id="18" name="TextBox 17">
            <a:extLst>
              <a:ext uri="{FF2B5EF4-FFF2-40B4-BE49-F238E27FC236}">
                <a16:creationId xmlns:a16="http://schemas.microsoft.com/office/drawing/2014/main" id="{F0CB2BF2-BFE2-7CF7-5C85-575C45BDAA42}"/>
              </a:ext>
            </a:extLst>
          </p:cNvPr>
          <p:cNvSpPr txBox="1"/>
          <p:nvPr/>
        </p:nvSpPr>
        <p:spPr>
          <a:xfrm>
            <a:off x="3853491" y="774627"/>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2</a:t>
            </a:r>
          </a:p>
        </p:txBody>
      </p:sp>
      <p:sp>
        <p:nvSpPr>
          <p:cNvPr id="19" name="TextBox 18">
            <a:extLst>
              <a:ext uri="{FF2B5EF4-FFF2-40B4-BE49-F238E27FC236}">
                <a16:creationId xmlns:a16="http://schemas.microsoft.com/office/drawing/2014/main" id="{A499E8F0-A62A-E00E-4946-29188395A22E}"/>
              </a:ext>
            </a:extLst>
          </p:cNvPr>
          <p:cNvSpPr txBox="1"/>
          <p:nvPr/>
        </p:nvSpPr>
        <p:spPr>
          <a:xfrm>
            <a:off x="1219072" y="1719316"/>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2</a:t>
            </a:r>
          </a:p>
        </p:txBody>
      </p:sp>
      <p:sp>
        <p:nvSpPr>
          <p:cNvPr id="2" name="Rectangle 1">
            <a:extLst>
              <a:ext uri="{FF2B5EF4-FFF2-40B4-BE49-F238E27FC236}">
                <a16:creationId xmlns:a16="http://schemas.microsoft.com/office/drawing/2014/main" id="{417B8E8D-0751-91BE-5B9C-20EF3554BB06}"/>
              </a:ext>
            </a:extLst>
          </p:cNvPr>
          <p:cNvSpPr/>
          <p:nvPr/>
        </p:nvSpPr>
        <p:spPr>
          <a:xfrm>
            <a:off x="1374791" y="3356483"/>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4" name="Rectangle 3">
            <a:extLst>
              <a:ext uri="{FF2B5EF4-FFF2-40B4-BE49-F238E27FC236}">
                <a16:creationId xmlns:a16="http://schemas.microsoft.com/office/drawing/2014/main" id="{43CC2276-A04B-9340-F605-E89A1C79C240}"/>
              </a:ext>
            </a:extLst>
          </p:cNvPr>
          <p:cNvSpPr/>
          <p:nvPr/>
        </p:nvSpPr>
        <p:spPr>
          <a:xfrm>
            <a:off x="2289191" y="3356483"/>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22</a:t>
            </a:r>
          </a:p>
        </p:txBody>
      </p:sp>
      <p:sp>
        <p:nvSpPr>
          <p:cNvPr id="22" name="Rectangle 21">
            <a:extLst>
              <a:ext uri="{FF2B5EF4-FFF2-40B4-BE49-F238E27FC236}">
                <a16:creationId xmlns:a16="http://schemas.microsoft.com/office/drawing/2014/main" id="{2EE46E31-A115-9A1B-AD40-42892D9D28F3}"/>
              </a:ext>
            </a:extLst>
          </p:cNvPr>
          <p:cNvSpPr/>
          <p:nvPr/>
        </p:nvSpPr>
        <p:spPr>
          <a:xfrm>
            <a:off x="3203591" y="3356483"/>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23" name="Rectangle 22">
            <a:extLst>
              <a:ext uri="{FF2B5EF4-FFF2-40B4-BE49-F238E27FC236}">
                <a16:creationId xmlns:a16="http://schemas.microsoft.com/office/drawing/2014/main" id="{3CE26ECB-6D7A-A0D5-BBDF-12BCB358FDE7}"/>
              </a:ext>
            </a:extLst>
          </p:cNvPr>
          <p:cNvSpPr/>
          <p:nvPr/>
        </p:nvSpPr>
        <p:spPr>
          <a:xfrm>
            <a:off x="4117991" y="3356483"/>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24" name="Rectangle 23">
            <a:extLst>
              <a:ext uri="{FF2B5EF4-FFF2-40B4-BE49-F238E27FC236}">
                <a16:creationId xmlns:a16="http://schemas.microsoft.com/office/drawing/2014/main" id="{B9AD39C9-95CC-B711-6286-D3FF2C6B9EE3}"/>
              </a:ext>
            </a:extLst>
          </p:cNvPr>
          <p:cNvSpPr/>
          <p:nvPr/>
        </p:nvSpPr>
        <p:spPr>
          <a:xfrm>
            <a:off x="5032391" y="3356483"/>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grpSp>
        <p:nvGrpSpPr>
          <p:cNvPr id="25" name="Group 24">
            <a:extLst>
              <a:ext uri="{FF2B5EF4-FFF2-40B4-BE49-F238E27FC236}">
                <a16:creationId xmlns:a16="http://schemas.microsoft.com/office/drawing/2014/main" id="{9A0FEC8C-0E24-04C6-C914-F67D0283B18B}"/>
              </a:ext>
            </a:extLst>
          </p:cNvPr>
          <p:cNvGrpSpPr/>
          <p:nvPr/>
        </p:nvGrpSpPr>
        <p:grpSpPr>
          <a:xfrm>
            <a:off x="3573467" y="4279560"/>
            <a:ext cx="973814" cy="359213"/>
            <a:chOff x="1726604" y="3079947"/>
            <a:chExt cx="1895519" cy="359213"/>
          </a:xfrm>
        </p:grpSpPr>
        <p:cxnSp>
          <p:nvCxnSpPr>
            <p:cNvPr id="26" name="Straight Connector 25">
              <a:extLst>
                <a:ext uri="{FF2B5EF4-FFF2-40B4-BE49-F238E27FC236}">
                  <a16:creationId xmlns:a16="http://schemas.microsoft.com/office/drawing/2014/main" id="{86548712-2286-6F5A-9743-3037BD494286}"/>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171E19-7592-6243-7BDB-06E7A2A8B9DC}"/>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5156FD-086F-73D7-CFE3-D0963BBD3830}"/>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19F9DA97-4B6B-45DA-C318-B8D6C91B9F65}"/>
              </a:ext>
            </a:extLst>
          </p:cNvPr>
          <p:cNvSpPr/>
          <p:nvPr/>
        </p:nvSpPr>
        <p:spPr>
          <a:xfrm>
            <a:off x="6711520" y="336516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30" name="Rectangle 29">
            <a:extLst>
              <a:ext uri="{FF2B5EF4-FFF2-40B4-BE49-F238E27FC236}">
                <a16:creationId xmlns:a16="http://schemas.microsoft.com/office/drawing/2014/main" id="{6CA3934F-B14E-CB39-60E5-4A23116FD548}"/>
              </a:ext>
            </a:extLst>
          </p:cNvPr>
          <p:cNvSpPr/>
          <p:nvPr/>
        </p:nvSpPr>
        <p:spPr>
          <a:xfrm>
            <a:off x="7625920" y="336516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22</a:t>
            </a:r>
          </a:p>
        </p:txBody>
      </p:sp>
      <p:sp>
        <p:nvSpPr>
          <p:cNvPr id="31" name="Rectangle 30">
            <a:extLst>
              <a:ext uri="{FF2B5EF4-FFF2-40B4-BE49-F238E27FC236}">
                <a16:creationId xmlns:a16="http://schemas.microsoft.com/office/drawing/2014/main" id="{4F2FA7C5-D7F6-50ED-93AE-3E9B5BCE01F7}"/>
              </a:ext>
            </a:extLst>
          </p:cNvPr>
          <p:cNvSpPr/>
          <p:nvPr/>
        </p:nvSpPr>
        <p:spPr>
          <a:xfrm>
            <a:off x="8540320" y="33651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32" name="Rectangle 31">
            <a:extLst>
              <a:ext uri="{FF2B5EF4-FFF2-40B4-BE49-F238E27FC236}">
                <a16:creationId xmlns:a16="http://schemas.microsoft.com/office/drawing/2014/main" id="{B2507691-6F56-37CF-8A28-4F3FD36E0948}"/>
              </a:ext>
            </a:extLst>
          </p:cNvPr>
          <p:cNvSpPr/>
          <p:nvPr/>
        </p:nvSpPr>
        <p:spPr>
          <a:xfrm>
            <a:off x="9454720" y="33651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33" name="Rectangle 32">
            <a:extLst>
              <a:ext uri="{FF2B5EF4-FFF2-40B4-BE49-F238E27FC236}">
                <a16:creationId xmlns:a16="http://schemas.microsoft.com/office/drawing/2014/main" id="{4185DE10-17D7-F52A-F9BD-05B7FCF7BA4C}"/>
              </a:ext>
            </a:extLst>
          </p:cNvPr>
          <p:cNvSpPr/>
          <p:nvPr/>
        </p:nvSpPr>
        <p:spPr>
          <a:xfrm>
            <a:off x="10369120" y="33651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38" name="Rectangle 37">
            <a:extLst>
              <a:ext uri="{FF2B5EF4-FFF2-40B4-BE49-F238E27FC236}">
                <a16:creationId xmlns:a16="http://schemas.microsoft.com/office/drawing/2014/main" id="{D7E15FF2-2268-8B08-DBDE-A53BC8F4707F}"/>
              </a:ext>
            </a:extLst>
          </p:cNvPr>
          <p:cNvSpPr/>
          <p:nvPr/>
        </p:nvSpPr>
        <p:spPr>
          <a:xfrm>
            <a:off x="1374791" y="244208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39" name="Rectangle 38">
            <a:extLst>
              <a:ext uri="{FF2B5EF4-FFF2-40B4-BE49-F238E27FC236}">
                <a16:creationId xmlns:a16="http://schemas.microsoft.com/office/drawing/2014/main" id="{B842DF06-27E7-5C8F-514E-3464FD2D622B}"/>
              </a:ext>
            </a:extLst>
          </p:cNvPr>
          <p:cNvSpPr/>
          <p:nvPr/>
        </p:nvSpPr>
        <p:spPr>
          <a:xfrm>
            <a:off x="2289191" y="244208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40" name="Rectangle 39">
            <a:extLst>
              <a:ext uri="{FF2B5EF4-FFF2-40B4-BE49-F238E27FC236}">
                <a16:creationId xmlns:a16="http://schemas.microsoft.com/office/drawing/2014/main" id="{6985E188-8255-0D90-37ED-5BE02DC241A9}"/>
              </a:ext>
            </a:extLst>
          </p:cNvPr>
          <p:cNvSpPr/>
          <p:nvPr/>
        </p:nvSpPr>
        <p:spPr>
          <a:xfrm>
            <a:off x="3203591" y="244208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41" name="Rectangle 40">
            <a:extLst>
              <a:ext uri="{FF2B5EF4-FFF2-40B4-BE49-F238E27FC236}">
                <a16:creationId xmlns:a16="http://schemas.microsoft.com/office/drawing/2014/main" id="{078CC5FA-CE97-6E13-6A46-22609E2DBD84}"/>
              </a:ext>
            </a:extLst>
          </p:cNvPr>
          <p:cNvSpPr/>
          <p:nvPr/>
        </p:nvSpPr>
        <p:spPr>
          <a:xfrm>
            <a:off x="4117991" y="244208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42" name="Rectangle 41">
            <a:extLst>
              <a:ext uri="{FF2B5EF4-FFF2-40B4-BE49-F238E27FC236}">
                <a16:creationId xmlns:a16="http://schemas.microsoft.com/office/drawing/2014/main" id="{FAC3F5C5-31BC-3BDB-DB01-72EAFE47A676}"/>
              </a:ext>
            </a:extLst>
          </p:cNvPr>
          <p:cNvSpPr/>
          <p:nvPr/>
        </p:nvSpPr>
        <p:spPr>
          <a:xfrm>
            <a:off x="5032391" y="244208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43" name="TextBox 42">
            <a:extLst>
              <a:ext uri="{FF2B5EF4-FFF2-40B4-BE49-F238E27FC236}">
                <a16:creationId xmlns:a16="http://schemas.microsoft.com/office/drawing/2014/main" id="{68CE75BA-E7CD-36C2-2B32-4A8ADA06057A}"/>
              </a:ext>
            </a:extLst>
          </p:cNvPr>
          <p:cNvSpPr txBox="1"/>
          <p:nvPr/>
        </p:nvSpPr>
        <p:spPr>
          <a:xfrm>
            <a:off x="3608763" y="5021642"/>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3</a:t>
            </a:r>
          </a:p>
        </p:txBody>
      </p:sp>
      <p:sp>
        <p:nvSpPr>
          <p:cNvPr id="44" name="TextBox 43">
            <a:extLst>
              <a:ext uri="{FF2B5EF4-FFF2-40B4-BE49-F238E27FC236}">
                <a16:creationId xmlns:a16="http://schemas.microsoft.com/office/drawing/2014/main" id="{F213007B-24C0-2FA8-19B7-529C5A2138D1}"/>
              </a:ext>
            </a:extLst>
          </p:cNvPr>
          <p:cNvSpPr txBox="1"/>
          <p:nvPr/>
        </p:nvSpPr>
        <p:spPr>
          <a:xfrm>
            <a:off x="8958735" y="4983544"/>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3</a:t>
            </a:r>
          </a:p>
        </p:txBody>
      </p:sp>
      <p:grpSp>
        <p:nvGrpSpPr>
          <p:cNvPr id="45" name="Group 44">
            <a:extLst>
              <a:ext uri="{FF2B5EF4-FFF2-40B4-BE49-F238E27FC236}">
                <a16:creationId xmlns:a16="http://schemas.microsoft.com/office/drawing/2014/main" id="{30781A69-3DA2-13F7-8FBA-0B1C8D108732}"/>
              </a:ext>
            </a:extLst>
          </p:cNvPr>
          <p:cNvGrpSpPr/>
          <p:nvPr/>
        </p:nvGrpSpPr>
        <p:grpSpPr>
          <a:xfrm>
            <a:off x="9803587" y="4334503"/>
            <a:ext cx="973814" cy="359213"/>
            <a:chOff x="1726604" y="3079947"/>
            <a:chExt cx="1895519" cy="359213"/>
          </a:xfrm>
        </p:grpSpPr>
        <p:cxnSp>
          <p:nvCxnSpPr>
            <p:cNvPr id="46" name="Straight Connector 45">
              <a:extLst>
                <a:ext uri="{FF2B5EF4-FFF2-40B4-BE49-F238E27FC236}">
                  <a16:creationId xmlns:a16="http://schemas.microsoft.com/office/drawing/2014/main" id="{773A9B9E-DB24-A38E-DB16-39B016E63630}"/>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1B3C8CC-8DF6-E23A-0669-46173770BBA4}"/>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E8A04E9-245B-C6B4-AC62-D1253FE324EC}"/>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834359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9" grpId="0" animBg="1"/>
      <p:bldP spid="30" grpId="0" animBg="1"/>
      <p:bldP spid="31" grpId="0" animBg="1"/>
      <p:bldP spid="32" grpId="0" animBg="1"/>
      <p:bldP spid="33" grpId="0" animBg="1"/>
      <p:bldP spid="43" grpId="0"/>
      <p:bldP spid="4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16" name="TextBox 15">
            <a:extLst>
              <a:ext uri="{FF2B5EF4-FFF2-40B4-BE49-F238E27FC236}">
                <a16:creationId xmlns:a16="http://schemas.microsoft.com/office/drawing/2014/main" id="{1E9BAAC2-186C-E4EE-7D1C-22CE25697D4A}"/>
              </a:ext>
            </a:extLst>
          </p:cNvPr>
          <p:cNvSpPr txBox="1"/>
          <p:nvPr/>
        </p:nvSpPr>
        <p:spPr>
          <a:xfrm>
            <a:off x="821227" y="-36516"/>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Selection sort</a:t>
            </a:r>
          </a:p>
        </p:txBody>
      </p:sp>
      <p:sp>
        <p:nvSpPr>
          <p:cNvPr id="17" name="TextBox 16">
            <a:extLst>
              <a:ext uri="{FF2B5EF4-FFF2-40B4-BE49-F238E27FC236}">
                <a16:creationId xmlns:a16="http://schemas.microsoft.com/office/drawing/2014/main" id="{7978BDFD-68F7-A153-D63A-E2A8E91AC215}"/>
              </a:ext>
            </a:extLst>
          </p:cNvPr>
          <p:cNvSpPr txBox="1"/>
          <p:nvPr/>
        </p:nvSpPr>
        <p:spPr>
          <a:xfrm>
            <a:off x="1085584" y="774627"/>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4</a:t>
            </a:r>
          </a:p>
        </p:txBody>
      </p:sp>
      <p:sp>
        <p:nvSpPr>
          <p:cNvPr id="18" name="TextBox 17">
            <a:extLst>
              <a:ext uri="{FF2B5EF4-FFF2-40B4-BE49-F238E27FC236}">
                <a16:creationId xmlns:a16="http://schemas.microsoft.com/office/drawing/2014/main" id="{F0CB2BF2-BFE2-7CF7-5C85-575C45BDAA42}"/>
              </a:ext>
            </a:extLst>
          </p:cNvPr>
          <p:cNvSpPr txBox="1"/>
          <p:nvPr/>
        </p:nvSpPr>
        <p:spPr>
          <a:xfrm>
            <a:off x="3853491" y="774627"/>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3</a:t>
            </a:r>
          </a:p>
        </p:txBody>
      </p:sp>
      <p:sp>
        <p:nvSpPr>
          <p:cNvPr id="19" name="TextBox 18">
            <a:extLst>
              <a:ext uri="{FF2B5EF4-FFF2-40B4-BE49-F238E27FC236}">
                <a16:creationId xmlns:a16="http://schemas.microsoft.com/office/drawing/2014/main" id="{A499E8F0-A62A-E00E-4946-29188395A22E}"/>
              </a:ext>
            </a:extLst>
          </p:cNvPr>
          <p:cNvSpPr txBox="1"/>
          <p:nvPr/>
        </p:nvSpPr>
        <p:spPr>
          <a:xfrm>
            <a:off x="1219072" y="1719316"/>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3</a:t>
            </a:r>
          </a:p>
        </p:txBody>
      </p:sp>
      <p:sp>
        <p:nvSpPr>
          <p:cNvPr id="43" name="TextBox 42">
            <a:extLst>
              <a:ext uri="{FF2B5EF4-FFF2-40B4-BE49-F238E27FC236}">
                <a16:creationId xmlns:a16="http://schemas.microsoft.com/office/drawing/2014/main" id="{68CE75BA-E7CD-36C2-2B32-4A8ADA06057A}"/>
              </a:ext>
            </a:extLst>
          </p:cNvPr>
          <p:cNvSpPr txBox="1"/>
          <p:nvPr/>
        </p:nvSpPr>
        <p:spPr>
          <a:xfrm>
            <a:off x="3608763" y="5021642"/>
            <a:ext cx="2542912" cy="707886"/>
          </a:xfrm>
          <a:prstGeom prst="rect">
            <a:avLst/>
          </a:prstGeom>
          <a:noFill/>
        </p:spPr>
        <p:txBody>
          <a:bodyPr wrap="square" rtlCol="0">
            <a:spAutoFit/>
          </a:bodyPr>
          <a:lstStyle/>
          <a:p>
            <a:pPr algn="just"/>
            <a:r>
              <a:rPr lang="en-US" sz="4000" dirty="0" err="1">
                <a:solidFill>
                  <a:srgbClr val="03EDF9"/>
                </a:solidFill>
                <a:latin typeface="Tw Cen MT" panose="020B0602020104020603" pitchFamily="34" charset="0"/>
              </a:rPr>
              <a:t>minIdx</a:t>
            </a:r>
            <a:r>
              <a:rPr lang="en-US" sz="4000" dirty="0">
                <a:solidFill>
                  <a:srgbClr val="03EDF9"/>
                </a:solidFill>
                <a:latin typeface="Tw Cen MT" panose="020B0602020104020603" pitchFamily="34" charset="0"/>
              </a:rPr>
              <a:t> = 4</a:t>
            </a:r>
          </a:p>
        </p:txBody>
      </p:sp>
      <p:sp>
        <p:nvSpPr>
          <p:cNvPr id="5" name="Rectangle 4">
            <a:extLst>
              <a:ext uri="{FF2B5EF4-FFF2-40B4-BE49-F238E27FC236}">
                <a16:creationId xmlns:a16="http://schemas.microsoft.com/office/drawing/2014/main" id="{02A0E3C7-6358-3361-060B-1791B2CAB9D0}"/>
              </a:ext>
            </a:extLst>
          </p:cNvPr>
          <p:cNvSpPr/>
          <p:nvPr/>
        </p:nvSpPr>
        <p:spPr>
          <a:xfrm>
            <a:off x="1365174" y="33677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7" name="Rectangle 6">
            <a:extLst>
              <a:ext uri="{FF2B5EF4-FFF2-40B4-BE49-F238E27FC236}">
                <a16:creationId xmlns:a16="http://schemas.microsoft.com/office/drawing/2014/main" id="{98B2EA9E-AC16-72A9-31B0-D6BB39591636}"/>
              </a:ext>
            </a:extLst>
          </p:cNvPr>
          <p:cNvSpPr/>
          <p:nvPr/>
        </p:nvSpPr>
        <p:spPr>
          <a:xfrm>
            <a:off x="2279574" y="33677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22</a:t>
            </a:r>
          </a:p>
        </p:txBody>
      </p:sp>
      <p:sp>
        <p:nvSpPr>
          <p:cNvPr id="11" name="Rectangle 10">
            <a:extLst>
              <a:ext uri="{FF2B5EF4-FFF2-40B4-BE49-F238E27FC236}">
                <a16:creationId xmlns:a16="http://schemas.microsoft.com/office/drawing/2014/main" id="{F209F44E-17C6-1B6E-9B54-66D3D164D51E}"/>
              </a:ext>
            </a:extLst>
          </p:cNvPr>
          <p:cNvSpPr/>
          <p:nvPr/>
        </p:nvSpPr>
        <p:spPr>
          <a:xfrm>
            <a:off x="3193974" y="33677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33</a:t>
            </a:r>
          </a:p>
        </p:txBody>
      </p:sp>
      <p:sp>
        <p:nvSpPr>
          <p:cNvPr id="12" name="Rectangle 11">
            <a:extLst>
              <a:ext uri="{FF2B5EF4-FFF2-40B4-BE49-F238E27FC236}">
                <a16:creationId xmlns:a16="http://schemas.microsoft.com/office/drawing/2014/main" id="{158542C4-CB32-A879-31AD-028E46CA4520}"/>
              </a:ext>
            </a:extLst>
          </p:cNvPr>
          <p:cNvSpPr/>
          <p:nvPr/>
        </p:nvSpPr>
        <p:spPr>
          <a:xfrm>
            <a:off x="4108374" y="33677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4" name="Rectangle 13">
            <a:extLst>
              <a:ext uri="{FF2B5EF4-FFF2-40B4-BE49-F238E27FC236}">
                <a16:creationId xmlns:a16="http://schemas.microsoft.com/office/drawing/2014/main" id="{C0E82D6B-298D-A576-2396-EE6E580B9FD5}"/>
              </a:ext>
            </a:extLst>
          </p:cNvPr>
          <p:cNvSpPr/>
          <p:nvPr/>
        </p:nvSpPr>
        <p:spPr>
          <a:xfrm>
            <a:off x="5022774" y="33677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44</a:t>
            </a:r>
          </a:p>
        </p:txBody>
      </p:sp>
      <p:grpSp>
        <p:nvGrpSpPr>
          <p:cNvPr id="15" name="Group 14">
            <a:extLst>
              <a:ext uri="{FF2B5EF4-FFF2-40B4-BE49-F238E27FC236}">
                <a16:creationId xmlns:a16="http://schemas.microsoft.com/office/drawing/2014/main" id="{D79E1A91-BD4F-EB7B-1195-099E198A5431}"/>
              </a:ext>
            </a:extLst>
          </p:cNvPr>
          <p:cNvGrpSpPr/>
          <p:nvPr/>
        </p:nvGrpSpPr>
        <p:grpSpPr>
          <a:xfrm>
            <a:off x="4529865" y="4282100"/>
            <a:ext cx="973814" cy="359213"/>
            <a:chOff x="1726604" y="3079947"/>
            <a:chExt cx="1895519" cy="359213"/>
          </a:xfrm>
        </p:grpSpPr>
        <p:cxnSp>
          <p:nvCxnSpPr>
            <p:cNvPr id="20" name="Straight Connector 19">
              <a:extLst>
                <a:ext uri="{FF2B5EF4-FFF2-40B4-BE49-F238E27FC236}">
                  <a16:creationId xmlns:a16="http://schemas.microsoft.com/office/drawing/2014/main" id="{F0FBBCBD-B160-792E-C90F-848CDBC18BCD}"/>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3E204C-9AE3-9427-38CA-6314059DE44D}"/>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89F5A51-A203-C651-0872-5F4D67231D86}"/>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B1832E3F-7054-431A-5A94-9D6F359CB956}"/>
              </a:ext>
            </a:extLst>
          </p:cNvPr>
          <p:cNvSpPr/>
          <p:nvPr/>
        </p:nvSpPr>
        <p:spPr>
          <a:xfrm>
            <a:off x="13651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47" name="Rectangle 46">
            <a:extLst>
              <a:ext uri="{FF2B5EF4-FFF2-40B4-BE49-F238E27FC236}">
                <a16:creationId xmlns:a16="http://schemas.microsoft.com/office/drawing/2014/main" id="{CB008C3C-2DD2-3C6A-B20B-389CC97F9993}"/>
              </a:ext>
            </a:extLst>
          </p:cNvPr>
          <p:cNvSpPr/>
          <p:nvPr/>
        </p:nvSpPr>
        <p:spPr>
          <a:xfrm>
            <a:off x="22795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48" name="Rectangle 47">
            <a:extLst>
              <a:ext uri="{FF2B5EF4-FFF2-40B4-BE49-F238E27FC236}">
                <a16:creationId xmlns:a16="http://schemas.microsoft.com/office/drawing/2014/main" id="{89EC786F-8A7F-C432-E65E-7B1914DAAABE}"/>
              </a:ext>
            </a:extLst>
          </p:cNvPr>
          <p:cNvSpPr/>
          <p:nvPr/>
        </p:nvSpPr>
        <p:spPr>
          <a:xfrm>
            <a:off x="31939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49" name="Rectangle 48">
            <a:extLst>
              <a:ext uri="{FF2B5EF4-FFF2-40B4-BE49-F238E27FC236}">
                <a16:creationId xmlns:a16="http://schemas.microsoft.com/office/drawing/2014/main" id="{85502C74-AB78-381A-4152-1AB2976BDE83}"/>
              </a:ext>
            </a:extLst>
          </p:cNvPr>
          <p:cNvSpPr/>
          <p:nvPr/>
        </p:nvSpPr>
        <p:spPr>
          <a:xfrm>
            <a:off x="41083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50" name="Rectangle 49">
            <a:extLst>
              <a:ext uri="{FF2B5EF4-FFF2-40B4-BE49-F238E27FC236}">
                <a16:creationId xmlns:a16="http://schemas.microsoft.com/office/drawing/2014/main" id="{CB87B091-94B2-2BFC-CFA4-9647B47E23BC}"/>
              </a:ext>
            </a:extLst>
          </p:cNvPr>
          <p:cNvSpPr/>
          <p:nvPr/>
        </p:nvSpPr>
        <p:spPr>
          <a:xfrm>
            <a:off x="50227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51" name="Rectangle 50">
            <a:extLst>
              <a:ext uri="{FF2B5EF4-FFF2-40B4-BE49-F238E27FC236}">
                <a16:creationId xmlns:a16="http://schemas.microsoft.com/office/drawing/2014/main" id="{2CB56BAA-1D51-A289-6E79-139E7BD089B3}"/>
              </a:ext>
            </a:extLst>
          </p:cNvPr>
          <p:cNvSpPr/>
          <p:nvPr/>
        </p:nvSpPr>
        <p:spPr>
          <a:xfrm>
            <a:off x="6825974" y="33677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11</a:t>
            </a:r>
          </a:p>
        </p:txBody>
      </p:sp>
      <p:sp>
        <p:nvSpPr>
          <p:cNvPr id="52" name="Rectangle 51">
            <a:extLst>
              <a:ext uri="{FF2B5EF4-FFF2-40B4-BE49-F238E27FC236}">
                <a16:creationId xmlns:a16="http://schemas.microsoft.com/office/drawing/2014/main" id="{3A741D4A-B26E-B6CF-87C8-D8E755638385}"/>
              </a:ext>
            </a:extLst>
          </p:cNvPr>
          <p:cNvSpPr/>
          <p:nvPr/>
        </p:nvSpPr>
        <p:spPr>
          <a:xfrm>
            <a:off x="7740374" y="33677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22</a:t>
            </a:r>
          </a:p>
        </p:txBody>
      </p:sp>
      <p:sp>
        <p:nvSpPr>
          <p:cNvPr id="53" name="Rectangle 52">
            <a:extLst>
              <a:ext uri="{FF2B5EF4-FFF2-40B4-BE49-F238E27FC236}">
                <a16:creationId xmlns:a16="http://schemas.microsoft.com/office/drawing/2014/main" id="{B0D0DBDD-9426-B1C6-E54F-6112296A84D1}"/>
              </a:ext>
            </a:extLst>
          </p:cNvPr>
          <p:cNvSpPr/>
          <p:nvPr/>
        </p:nvSpPr>
        <p:spPr>
          <a:xfrm>
            <a:off x="8654774" y="33677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33</a:t>
            </a:r>
          </a:p>
        </p:txBody>
      </p:sp>
      <p:sp>
        <p:nvSpPr>
          <p:cNvPr id="54" name="Rectangle 53">
            <a:extLst>
              <a:ext uri="{FF2B5EF4-FFF2-40B4-BE49-F238E27FC236}">
                <a16:creationId xmlns:a16="http://schemas.microsoft.com/office/drawing/2014/main" id="{C8D3B2DE-0F12-3B85-FE94-91D44C3CED21}"/>
              </a:ext>
            </a:extLst>
          </p:cNvPr>
          <p:cNvSpPr/>
          <p:nvPr/>
        </p:nvSpPr>
        <p:spPr>
          <a:xfrm>
            <a:off x="9569174" y="33677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44</a:t>
            </a:r>
          </a:p>
        </p:txBody>
      </p:sp>
      <p:sp>
        <p:nvSpPr>
          <p:cNvPr id="55" name="Rectangle 54">
            <a:extLst>
              <a:ext uri="{FF2B5EF4-FFF2-40B4-BE49-F238E27FC236}">
                <a16:creationId xmlns:a16="http://schemas.microsoft.com/office/drawing/2014/main" id="{73539558-7115-0139-8391-0768B7F43D14}"/>
              </a:ext>
            </a:extLst>
          </p:cNvPr>
          <p:cNvSpPr/>
          <p:nvPr/>
        </p:nvSpPr>
        <p:spPr>
          <a:xfrm>
            <a:off x="10483574" y="33677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56" name="Rectangle 55">
            <a:extLst>
              <a:ext uri="{FF2B5EF4-FFF2-40B4-BE49-F238E27FC236}">
                <a16:creationId xmlns:a16="http://schemas.microsoft.com/office/drawing/2014/main" id="{116EDA63-4FE0-B7A3-5A4F-D2D4D2C5B7DE}"/>
              </a:ext>
            </a:extLst>
          </p:cNvPr>
          <p:cNvSpPr/>
          <p:nvPr/>
        </p:nvSpPr>
        <p:spPr>
          <a:xfrm>
            <a:off x="68259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57" name="Rectangle 56">
            <a:extLst>
              <a:ext uri="{FF2B5EF4-FFF2-40B4-BE49-F238E27FC236}">
                <a16:creationId xmlns:a16="http://schemas.microsoft.com/office/drawing/2014/main" id="{E1E058B5-F23E-8A5C-4C68-74263745C35B}"/>
              </a:ext>
            </a:extLst>
          </p:cNvPr>
          <p:cNvSpPr/>
          <p:nvPr/>
        </p:nvSpPr>
        <p:spPr>
          <a:xfrm>
            <a:off x="77403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58" name="Rectangle 57">
            <a:extLst>
              <a:ext uri="{FF2B5EF4-FFF2-40B4-BE49-F238E27FC236}">
                <a16:creationId xmlns:a16="http://schemas.microsoft.com/office/drawing/2014/main" id="{E1AA2F7F-D33A-CF34-5C71-BC6BB2286307}"/>
              </a:ext>
            </a:extLst>
          </p:cNvPr>
          <p:cNvSpPr/>
          <p:nvPr/>
        </p:nvSpPr>
        <p:spPr>
          <a:xfrm>
            <a:off x="86547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59" name="Rectangle 58">
            <a:extLst>
              <a:ext uri="{FF2B5EF4-FFF2-40B4-BE49-F238E27FC236}">
                <a16:creationId xmlns:a16="http://schemas.microsoft.com/office/drawing/2014/main" id="{FAFDD4BC-4147-3434-9EF7-329E77F19070}"/>
              </a:ext>
            </a:extLst>
          </p:cNvPr>
          <p:cNvSpPr/>
          <p:nvPr/>
        </p:nvSpPr>
        <p:spPr>
          <a:xfrm>
            <a:off x="95691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61" name="Rectangle 60">
            <a:extLst>
              <a:ext uri="{FF2B5EF4-FFF2-40B4-BE49-F238E27FC236}">
                <a16:creationId xmlns:a16="http://schemas.microsoft.com/office/drawing/2014/main" id="{C32A5A09-F007-C75B-545D-A763E006305B}"/>
              </a:ext>
            </a:extLst>
          </p:cNvPr>
          <p:cNvSpPr/>
          <p:nvPr/>
        </p:nvSpPr>
        <p:spPr>
          <a:xfrm>
            <a:off x="10483574" y="24533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62" name="TextBox 61">
            <a:extLst>
              <a:ext uri="{FF2B5EF4-FFF2-40B4-BE49-F238E27FC236}">
                <a16:creationId xmlns:a16="http://schemas.microsoft.com/office/drawing/2014/main" id="{98FA114C-C3AF-0850-A15A-9B487BD4F18E}"/>
              </a:ext>
            </a:extLst>
          </p:cNvPr>
          <p:cNvSpPr txBox="1"/>
          <p:nvPr/>
        </p:nvSpPr>
        <p:spPr>
          <a:xfrm>
            <a:off x="8042025" y="1838539"/>
            <a:ext cx="1984349" cy="707886"/>
          </a:xfrm>
          <a:prstGeom prst="rect">
            <a:avLst/>
          </a:prstGeom>
          <a:noFill/>
        </p:spPr>
        <p:txBody>
          <a:bodyPr wrap="square" rtlCol="0">
            <a:spAutoFit/>
          </a:bodyPr>
          <a:lstStyle/>
          <a:p>
            <a:pPr algn="ctr"/>
            <a:r>
              <a:rPr lang="en-US" sz="4000" dirty="0">
                <a:solidFill>
                  <a:srgbClr val="03EDF9"/>
                </a:solidFill>
                <a:latin typeface="Tw Cen MT" panose="020B0602020104020603" pitchFamily="34" charset="0"/>
              </a:rPr>
              <a:t>Result</a:t>
            </a:r>
          </a:p>
        </p:txBody>
      </p:sp>
    </p:spTree>
    <p:extLst>
      <p:ext uri="{BB962C8B-B14F-4D97-AF65-F5344CB8AC3E}">
        <p14:creationId xmlns:p14="http://schemas.microsoft.com/office/powerpoint/2010/main" val="26057456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43" grpId="0"/>
      <p:bldP spid="5" grpId="0" animBg="1"/>
      <p:bldP spid="7" grpId="0" animBg="1"/>
      <p:bldP spid="11" grpId="0" animBg="1"/>
      <p:bldP spid="12" grpId="0" animBg="1"/>
      <p:bldP spid="14" grpId="0" animBg="1"/>
      <p:bldP spid="51" grpId="0" animBg="1"/>
      <p:bldP spid="52" grpId="0" animBg="1"/>
      <p:bldP spid="53" grpId="0" animBg="1"/>
      <p:bldP spid="54" grpId="0" animBg="1"/>
      <p:bldP spid="55" grpId="0" animBg="1"/>
      <p:bldP spid="56" grpId="0"/>
      <p:bldP spid="57" grpId="0"/>
      <p:bldP spid="58" grpId="0"/>
      <p:bldP spid="59" grpId="0"/>
      <p:bldP spid="61" grpId="0"/>
      <p:bldP spid="6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131" name="TextBox 130">
            <a:extLst>
              <a:ext uri="{FF2B5EF4-FFF2-40B4-BE49-F238E27FC236}">
                <a16:creationId xmlns:a16="http://schemas.microsoft.com/office/drawing/2014/main" id="{9C886DC2-5D0F-96FB-DA07-4936A2C2685C}"/>
              </a:ext>
            </a:extLst>
          </p:cNvPr>
          <p:cNvSpPr txBox="1"/>
          <p:nvPr/>
        </p:nvSpPr>
        <p:spPr>
          <a:xfrm>
            <a:off x="821227" y="738434"/>
            <a:ext cx="11160027" cy="1938992"/>
          </a:xfrm>
          <a:prstGeom prst="rect">
            <a:avLst/>
          </a:prstGeom>
          <a:noFill/>
        </p:spPr>
        <p:txBody>
          <a:bodyPr wrap="square" rtlCol="0">
            <a:spAutoFit/>
          </a:bodyPr>
          <a:lstStyle/>
          <a:p>
            <a:pPr algn="just"/>
            <a:r>
              <a:rPr lang="en-US" sz="4000" b="1" dirty="0">
                <a:solidFill>
                  <a:srgbClr val="03EDF9"/>
                </a:solidFill>
                <a:latin typeface="Tw Cen MT" panose="020B0602020104020603" pitchFamily="34" charset="0"/>
              </a:rPr>
              <a:t>Bubble sort </a:t>
            </a:r>
            <a:r>
              <a:rPr lang="en-US" sz="4000" dirty="0">
                <a:solidFill>
                  <a:srgbClr val="03EDF9"/>
                </a:solidFill>
                <a:latin typeface="Tw Cen MT" panose="020B0602020104020603" pitchFamily="34" charset="0"/>
              </a:rPr>
              <a:t>is a sorting algorithm that </a:t>
            </a:r>
            <a:r>
              <a:rPr lang="en-US" sz="4000" b="1" dirty="0">
                <a:solidFill>
                  <a:srgbClr val="03EDF9"/>
                </a:solidFill>
                <a:latin typeface="Tw Cen MT" panose="020B0602020104020603" pitchFamily="34" charset="0"/>
              </a:rPr>
              <a:t>compares two adjacent elements</a:t>
            </a:r>
            <a:r>
              <a:rPr lang="en-US" sz="4000" dirty="0">
                <a:solidFill>
                  <a:srgbClr val="03EDF9"/>
                </a:solidFill>
                <a:latin typeface="Tw Cen MT" panose="020B0602020104020603" pitchFamily="34" charset="0"/>
              </a:rPr>
              <a:t> and </a:t>
            </a:r>
            <a:r>
              <a:rPr lang="en-US" sz="4000" b="1" dirty="0">
                <a:solidFill>
                  <a:srgbClr val="03EDF9"/>
                </a:solidFill>
                <a:latin typeface="Tw Cen MT" panose="020B0602020104020603" pitchFamily="34" charset="0"/>
              </a:rPr>
              <a:t>swaps them </a:t>
            </a:r>
            <a:r>
              <a:rPr lang="en-US" sz="4000" dirty="0">
                <a:solidFill>
                  <a:srgbClr val="03EDF9"/>
                </a:solidFill>
                <a:latin typeface="Tw Cen MT" panose="020B0602020104020603" pitchFamily="34" charset="0"/>
              </a:rPr>
              <a:t>until they are in the intended order.</a:t>
            </a:r>
          </a:p>
        </p:txBody>
      </p:sp>
      <p:pic>
        <p:nvPicPr>
          <p:cNvPr id="11" name="Picture 10" descr="A picture containing ocean floor&#10;&#10;Description automatically generated">
            <a:extLst>
              <a:ext uri="{FF2B5EF4-FFF2-40B4-BE49-F238E27FC236}">
                <a16:creationId xmlns:a16="http://schemas.microsoft.com/office/drawing/2014/main" id="{46194C26-715C-1D75-5D20-3F8B4B0B0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983" y="2348217"/>
            <a:ext cx="6707613" cy="3771349"/>
          </a:xfrm>
          <a:prstGeom prst="ellipse">
            <a:avLst/>
          </a:prstGeom>
          <a:ln>
            <a:noFill/>
          </a:ln>
          <a:effectLst>
            <a:softEdge rad="112500"/>
          </a:effectLst>
        </p:spPr>
      </p:pic>
      <p:sp>
        <p:nvSpPr>
          <p:cNvPr id="14" name="TextBox 13">
            <a:extLst>
              <a:ext uri="{FF2B5EF4-FFF2-40B4-BE49-F238E27FC236}">
                <a16:creationId xmlns:a16="http://schemas.microsoft.com/office/drawing/2014/main" id="{8F9A97E0-A585-2A0D-2C3A-FB1F64A17F7A}"/>
              </a:ext>
            </a:extLst>
          </p:cNvPr>
          <p:cNvSpPr txBox="1"/>
          <p:nvPr/>
        </p:nvSpPr>
        <p:spPr>
          <a:xfrm>
            <a:off x="743407" y="7183842"/>
            <a:ext cx="11160027" cy="830997"/>
          </a:xfrm>
          <a:prstGeom prst="rect">
            <a:avLst/>
          </a:prstGeom>
          <a:noFill/>
        </p:spPr>
        <p:txBody>
          <a:bodyPr wrap="square" rtlCol="0">
            <a:spAutoFit/>
          </a:bodyPr>
          <a:lstStyle/>
          <a:p>
            <a:pPr algn="just"/>
            <a:r>
              <a:rPr lang="en-US" sz="2400" dirty="0">
                <a:solidFill>
                  <a:srgbClr val="03EDF9"/>
                </a:solidFill>
                <a:latin typeface="Tw Cen MT" panose="020B0602020104020603" pitchFamily="34" charset="0"/>
              </a:rPr>
              <a:t>Just like the movement of air bubbles in the water that rise up to the surface, each element of the array move to the end in each iteration. Therefore, it is called a bubble sort.</a:t>
            </a:r>
          </a:p>
        </p:txBody>
      </p:sp>
    </p:spTree>
    <p:extLst>
      <p:ext uri="{BB962C8B-B14F-4D97-AF65-F5344CB8AC3E}">
        <p14:creationId xmlns:p14="http://schemas.microsoft.com/office/powerpoint/2010/main" val="23041080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848BBD"/>
              </a:solidFill>
            </a:endParaRPr>
          </a:p>
        </p:txBody>
      </p:sp>
      <p:sp>
        <p:nvSpPr>
          <p:cNvPr id="5" name="TextBox 4">
            <a:extLst>
              <a:ext uri="{FF2B5EF4-FFF2-40B4-BE49-F238E27FC236}">
                <a16:creationId xmlns:a16="http://schemas.microsoft.com/office/drawing/2014/main" id="{6E06FDFF-C005-A394-9F76-D740E43F674A}"/>
              </a:ext>
            </a:extLst>
          </p:cNvPr>
          <p:cNvSpPr txBox="1"/>
          <p:nvPr/>
        </p:nvSpPr>
        <p:spPr>
          <a:xfrm rot="16200000">
            <a:off x="-1074757" y="1160283"/>
            <a:ext cx="2687074" cy="584775"/>
          </a:xfrm>
          <a:prstGeom prst="rect">
            <a:avLst/>
          </a:prstGeom>
          <a:noFill/>
          <a:ln>
            <a:noFill/>
          </a:ln>
        </p:spPr>
        <p:txBody>
          <a:bodyPr wrap="square" rtlCol="0">
            <a:spAutoFit/>
          </a:bodyPr>
          <a:lstStyle/>
          <a:p>
            <a:pPr algn="r"/>
            <a:r>
              <a:rPr lang="en-US" sz="3200" b="1" dirty="0">
                <a:solidFill>
                  <a:srgbClr val="03EDF9"/>
                </a:solidFill>
                <a:latin typeface="Tw Cen MT" panose="020B0602020104020603" pitchFamily="34" charset="0"/>
              </a:rPr>
              <a:t>CH 13 Q[B]</a:t>
            </a: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1200329"/>
          </a:xfrm>
          <a:prstGeom prst="rect">
            <a:avLst/>
          </a:prstGeom>
          <a:noFill/>
        </p:spPr>
        <p:txBody>
          <a:bodyPr wrap="square" rtlCol="0">
            <a:spAutoFit/>
          </a:bodyPr>
          <a:lstStyle/>
          <a:p>
            <a:r>
              <a:rPr lang="en-US" sz="3600" dirty="0">
                <a:solidFill>
                  <a:srgbClr val="03EDF9"/>
                </a:solidFill>
                <a:latin typeface="Tw Cen MT" panose="020B0602020104020603" pitchFamily="34" charset="0"/>
              </a:rPr>
              <a:t>Q[B] Point out the errors, if any, in the following program segments:</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461665"/>
          </a:xfrm>
          <a:prstGeom prst="rect">
            <a:avLst/>
          </a:prstGeom>
          <a:noFill/>
        </p:spPr>
        <p:txBody>
          <a:bodyPr wrap="square" rtlCol="0">
            <a:spAutoFit/>
          </a:bodyPr>
          <a:lstStyle/>
          <a:p>
            <a:r>
              <a:rPr lang="en-US" sz="24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461665"/>
          </a:xfrm>
          <a:prstGeom prst="rect">
            <a:avLst/>
          </a:prstGeom>
          <a:noFill/>
        </p:spPr>
        <p:txBody>
          <a:bodyPr wrap="square" rtlCol="0">
            <a:spAutoFit/>
          </a:bodyPr>
          <a:lstStyle/>
          <a:p>
            <a:pPr algn="r"/>
            <a:r>
              <a:rPr lang="en-US" sz="24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461665"/>
          </a:xfrm>
          <a:prstGeom prst="rect">
            <a:avLst/>
          </a:prstGeom>
          <a:noFill/>
        </p:spPr>
        <p:txBody>
          <a:bodyPr wrap="square" rtlCol="0">
            <a:spAutoFit/>
          </a:bodyPr>
          <a:lstStyle/>
          <a:p>
            <a:r>
              <a:rPr lang="en-US" sz="24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461665"/>
          </a:xfrm>
          <a:prstGeom prst="rect">
            <a:avLst/>
          </a:prstGeom>
          <a:noFill/>
        </p:spPr>
        <p:txBody>
          <a:bodyPr wrap="square" rtlCol="0">
            <a:spAutoFit/>
          </a:bodyPr>
          <a:lstStyle/>
          <a:p>
            <a:pPr algn="r"/>
            <a:r>
              <a:rPr lang="en-US" sz="24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909052"/>
            <a:ext cx="3094856" cy="584775"/>
          </a:xfrm>
          <a:prstGeom prst="rect">
            <a:avLst/>
          </a:prstGeom>
          <a:noFill/>
          <a:ln>
            <a:noFill/>
          </a:ln>
        </p:spPr>
        <p:txBody>
          <a:bodyPr wrap="square" rtlCol="0">
            <a:spAutoFit/>
          </a:bodyPr>
          <a:lstStyle/>
          <a:p>
            <a:r>
              <a:rPr lang="en-US" sz="3200" b="1" dirty="0">
                <a:solidFill>
                  <a:srgbClr val="848BBD"/>
                </a:solidFill>
                <a:latin typeface="Tw Cen MT" panose="020B0602020104020603" pitchFamily="34" charset="0"/>
              </a:rPr>
              <a:t>DEAR CODING</a:t>
            </a:r>
          </a:p>
        </p:txBody>
      </p:sp>
      <p:sp>
        <p:nvSpPr>
          <p:cNvPr id="7" name="TextBox 6">
            <a:extLst>
              <a:ext uri="{FF2B5EF4-FFF2-40B4-BE49-F238E27FC236}">
                <a16:creationId xmlns:a16="http://schemas.microsoft.com/office/drawing/2014/main" id="{C6F34AD0-F5B5-B791-ACB9-2A22456BAF49}"/>
              </a:ext>
            </a:extLst>
          </p:cNvPr>
          <p:cNvSpPr txBox="1"/>
          <p:nvPr/>
        </p:nvSpPr>
        <p:spPr>
          <a:xfrm>
            <a:off x="944429" y="2325940"/>
            <a:ext cx="6586671" cy="3693319"/>
          </a:xfrm>
          <a:prstGeom prst="rect">
            <a:avLst/>
          </a:prstGeom>
          <a:solidFill>
            <a:srgbClr val="262335"/>
          </a:solidFill>
        </p:spPr>
        <p:txBody>
          <a:bodyPr wrap="square">
            <a:spAutoFit/>
          </a:bodyPr>
          <a:lstStyle/>
          <a:p>
            <a:r>
              <a:rPr lang="en-US" i="1" dirty="0">
                <a:solidFill>
                  <a:srgbClr val="848BBD"/>
                </a:solidFill>
                <a:latin typeface="Consolas" panose="020B0609020204030204" pitchFamily="49" charset="0"/>
              </a:rPr>
              <a:t>/* mixed has some char and some int values */</a:t>
            </a:r>
            <a:endParaRPr lang="en-US" dirty="0">
              <a:solidFill>
                <a:srgbClr val="BBBBBB"/>
              </a:solidFill>
              <a:latin typeface="Consolas" panose="020B0609020204030204" pitchFamily="49" charset="0"/>
            </a:endParaRPr>
          </a:p>
          <a:p>
            <a:r>
              <a:rPr lang="en-US" dirty="0">
                <a:solidFill>
                  <a:srgbClr val="72F1B8"/>
                </a:solidFill>
                <a:latin typeface="Consolas" panose="020B0609020204030204" pitchFamily="49" charset="0"/>
              </a:rPr>
              <a:t>#include</a:t>
            </a:r>
            <a:r>
              <a:rPr lang="en-US" dirty="0">
                <a:solidFill>
                  <a:srgbClr val="BBBBBB"/>
                </a:solidFill>
                <a:latin typeface="Consolas" panose="020B0609020204030204" pitchFamily="49" charset="0"/>
              </a:rPr>
              <a:t> </a:t>
            </a:r>
            <a:r>
              <a:rPr lang="en-US" dirty="0">
                <a:solidFill>
                  <a:srgbClr val="FF8B39"/>
                </a:solidFill>
                <a:latin typeface="Consolas" panose="020B0609020204030204" pitchFamily="49" charset="0"/>
              </a:rPr>
              <a:t>&lt;</a:t>
            </a:r>
            <a:r>
              <a:rPr lang="en-US" dirty="0" err="1">
                <a:solidFill>
                  <a:srgbClr val="FF8B39"/>
                </a:solidFill>
                <a:latin typeface="Consolas" panose="020B0609020204030204" pitchFamily="49" charset="0"/>
              </a:rPr>
              <a:t>stdio.h</a:t>
            </a:r>
            <a:r>
              <a:rPr lang="en-US" dirty="0">
                <a:solidFill>
                  <a:srgbClr val="FF8B39"/>
                </a:solidFill>
                <a:latin typeface="Consolas" panose="020B0609020204030204" pitchFamily="49" charset="0"/>
              </a:rPr>
              <a:t>&gt;</a:t>
            </a:r>
            <a:endParaRPr lang="en-US" dirty="0">
              <a:solidFill>
                <a:srgbClr val="BBBBBB"/>
              </a:solidFill>
              <a:latin typeface="Consolas" panose="020B0609020204030204" pitchFamily="49" charset="0"/>
            </a:endParaRPr>
          </a:p>
          <a:p>
            <a:r>
              <a:rPr lang="en-US" dirty="0">
                <a:solidFill>
                  <a:srgbClr val="FEDE5D"/>
                </a:solidFill>
                <a:latin typeface="Consolas" panose="020B0609020204030204" pitchFamily="49" charset="0"/>
              </a:rPr>
              <a:t>int</a:t>
            </a:r>
            <a:r>
              <a:rPr lang="en-US" dirty="0">
                <a:solidFill>
                  <a:srgbClr val="BBBBBB"/>
                </a:solidFill>
                <a:latin typeface="Consolas" panose="020B0609020204030204" pitchFamily="49" charset="0"/>
              </a:rPr>
              <a:t> </a:t>
            </a:r>
            <a:r>
              <a:rPr lang="en-US" dirty="0">
                <a:solidFill>
                  <a:srgbClr val="FEDE5D"/>
                </a:solidFill>
                <a:latin typeface="Consolas" panose="020B0609020204030204" pitchFamily="49" charset="0"/>
              </a:rPr>
              <a:t>char</a:t>
            </a:r>
            <a:r>
              <a:rPr lang="en-US" dirty="0">
                <a:solidFill>
                  <a:srgbClr val="BBBBBB"/>
                </a:solidFill>
                <a:latin typeface="Consolas" panose="020B0609020204030204" pitchFamily="49" charset="0"/>
              </a:rPr>
              <a:t> </a:t>
            </a:r>
            <a:r>
              <a:rPr lang="en-US" dirty="0">
                <a:solidFill>
                  <a:srgbClr val="FF7EDB"/>
                </a:solidFill>
                <a:latin typeface="Consolas" panose="020B0609020204030204" pitchFamily="49" charset="0"/>
              </a:rPr>
              <a:t>mixed</a:t>
            </a:r>
            <a:r>
              <a:rPr lang="en-US" dirty="0">
                <a:solidFill>
                  <a:srgbClr val="BBBBBB"/>
                </a:solidFill>
                <a:latin typeface="Consolas" panose="020B0609020204030204" pitchFamily="49" charset="0"/>
              </a:rPr>
              <a:t>[</a:t>
            </a:r>
            <a:r>
              <a:rPr lang="en-US" dirty="0">
                <a:solidFill>
                  <a:srgbClr val="F97E72"/>
                </a:solidFill>
                <a:latin typeface="Consolas" panose="020B0609020204030204" pitchFamily="49" charset="0"/>
              </a:rPr>
              <a:t>100</a:t>
            </a:r>
            <a:r>
              <a:rPr lang="en-US" dirty="0">
                <a:solidFill>
                  <a:srgbClr val="BBBBBB"/>
                </a:solidFill>
                <a:latin typeface="Consolas" panose="020B0609020204030204" pitchFamily="49" charset="0"/>
              </a:rPr>
              <a:t>];</a:t>
            </a:r>
          </a:p>
          <a:p>
            <a:r>
              <a:rPr lang="en-US" dirty="0">
                <a:solidFill>
                  <a:srgbClr val="FEDE5D"/>
                </a:solidFill>
                <a:latin typeface="Consolas" panose="020B0609020204030204" pitchFamily="49" charset="0"/>
              </a:rPr>
              <a:t>int</a:t>
            </a:r>
            <a:r>
              <a:rPr lang="en-US" dirty="0">
                <a:solidFill>
                  <a:srgbClr val="BBBBBB"/>
                </a:solidFill>
                <a:latin typeface="Consolas" panose="020B0609020204030204" pitchFamily="49" charset="0"/>
              </a:rPr>
              <a:t> </a:t>
            </a:r>
            <a:r>
              <a:rPr lang="en-US" dirty="0">
                <a:solidFill>
                  <a:srgbClr val="36F9F6"/>
                </a:solidFill>
                <a:latin typeface="Consolas" panose="020B0609020204030204" pitchFamily="49" charset="0"/>
              </a:rPr>
              <a:t>main</a:t>
            </a:r>
            <a:r>
              <a:rPr lang="en-US" dirty="0">
                <a:solidFill>
                  <a:srgbClr val="BBBBBB"/>
                </a:solidFill>
                <a:latin typeface="Consolas" panose="020B0609020204030204" pitchFamily="49" charset="0"/>
              </a:rPr>
              <a:t>()</a:t>
            </a:r>
          </a:p>
          <a:p>
            <a:r>
              <a:rPr lang="en-US" dirty="0">
                <a:solidFill>
                  <a:srgbClr val="BBBBBB"/>
                </a:solidFill>
                <a:latin typeface="Consolas" panose="020B0609020204030204" pitchFamily="49" charset="0"/>
              </a:rPr>
              <a:t>{</a:t>
            </a:r>
          </a:p>
          <a:p>
            <a:r>
              <a:rPr lang="en-US" dirty="0">
                <a:solidFill>
                  <a:srgbClr val="BBBBBB"/>
                </a:solidFill>
                <a:latin typeface="Consolas" panose="020B0609020204030204" pitchFamily="49" charset="0"/>
              </a:rPr>
              <a:t>    </a:t>
            </a:r>
            <a:r>
              <a:rPr lang="en-US" dirty="0">
                <a:solidFill>
                  <a:srgbClr val="FEDE5D"/>
                </a:solidFill>
                <a:latin typeface="Consolas" panose="020B0609020204030204" pitchFamily="49" charset="0"/>
              </a:rPr>
              <a:t>int</a:t>
            </a:r>
            <a:r>
              <a:rPr lang="en-US" dirty="0">
                <a:solidFill>
                  <a:srgbClr val="BBBBBB"/>
                </a:solidFill>
                <a:latin typeface="Consolas" panose="020B0609020204030204" pitchFamily="49" charset="0"/>
              </a:rPr>
              <a:t> </a:t>
            </a:r>
            <a:r>
              <a:rPr lang="en-US" dirty="0">
                <a:solidFill>
                  <a:srgbClr val="FF7EDB"/>
                </a:solidFill>
                <a:latin typeface="Consolas" panose="020B0609020204030204" pitchFamily="49" charset="0"/>
              </a:rPr>
              <a:t>a</a:t>
            </a:r>
            <a:r>
              <a:rPr lang="en-US" dirty="0">
                <a:solidFill>
                  <a:srgbClr val="BBBBBB"/>
                </a:solidFill>
                <a:latin typeface="Consolas" panose="020B0609020204030204" pitchFamily="49" charset="0"/>
              </a:rPr>
              <a:t>[</a:t>
            </a:r>
            <a:r>
              <a:rPr lang="en-US" dirty="0">
                <a:solidFill>
                  <a:srgbClr val="F97E72"/>
                </a:solidFill>
                <a:latin typeface="Consolas" panose="020B0609020204030204" pitchFamily="49" charset="0"/>
              </a:rPr>
              <a:t>10</a:t>
            </a:r>
            <a:r>
              <a:rPr lang="en-US" dirty="0">
                <a:solidFill>
                  <a:srgbClr val="BBBBBB"/>
                </a:solidFill>
                <a:latin typeface="Consolas" panose="020B0609020204030204" pitchFamily="49" charset="0"/>
              </a:rPr>
              <a:t>], </a:t>
            </a:r>
            <a:r>
              <a:rPr lang="en-US" dirty="0" err="1">
                <a:solidFill>
                  <a:srgbClr val="FF7EDB"/>
                </a:solidFill>
                <a:latin typeface="Consolas" panose="020B0609020204030204" pitchFamily="49" charset="0"/>
              </a:rPr>
              <a:t>i</a:t>
            </a:r>
            <a:r>
              <a:rPr lang="en-US" dirty="0">
                <a:solidFill>
                  <a:srgbClr val="BBBBBB"/>
                </a:solidFill>
                <a:latin typeface="Consolas" panose="020B0609020204030204" pitchFamily="49" charset="0"/>
              </a:rPr>
              <a:t>;</a:t>
            </a:r>
          </a:p>
          <a:p>
            <a:r>
              <a:rPr lang="en-US" dirty="0">
                <a:solidFill>
                  <a:srgbClr val="BBBBBB"/>
                </a:solidFill>
                <a:latin typeface="Consolas" panose="020B0609020204030204" pitchFamily="49" charset="0"/>
              </a:rPr>
              <a:t>    </a:t>
            </a:r>
            <a:r>
              <a:rPr lang="en-US" dirty="0">
                <a:solidFill>
                  <a:srgbClr val="FEDE5D"/>
                </a:solidFill>
                <a:latin typeface="Consolas" panose="020B0609020204030204" pitchFamily="49" charset="0"/>
              </a:rPr>
              <a:t>for</a:t>
            </a:r>
            <a:r>
              <a:rPr lang="en-US" dirty="0">
                <a:solidFill>
                  <a:srgbClr val="BBBBBB"/>
                </a:solidFill>
                <a:latin typeface="Consolas" panose="020B0609020204030204" pitchFamily="49" charset="0"/>
              </a:rPr>
              <a:t> (</a:t>
            </a:r>
            <a:r>
              <a:rPr lang="en-US" dirty="0" err="1">
                <a:solidFill>
                  <a:srgbClr val="FF7EDB"/>
                </a:solidFill>
                <a:latin typeface="Consolas" panose="020B0609020204030204" pitchFamily="49" charset="0"/>
              </a:rPr>
              <a:t>i</a:t>
            </a:r>
            <a:r>
              <a:rPr lang="en-US" dirty="0">
                <a:solidFill>
                  <a:srgbClr val="BBBBBB"/>
                </a:solidFill>
                <a:latin typeface="Consolas" panose="020B0609020204030204" pitchFamily="49" charset="0"/>
              </a:rPr>
              <a:t> </a:t>
            </a:r>
            <a:r>
              <a:rPr lang="en-US" dirty="0">
                <a:solidFill>
                  <a:srgbClr val="FFFFFF"/>
                </a:solidFill>
                <a:latin typeface="Consolas" panose="020B0609020204030204" pitchFamily="49" charset="0"/>
              </a:rPr>
              <a:t>=</a:t>
            </a:r>
            <a:r>
              <a:rPr lang="en-US" dirty="0">
                <a:solidFill>
                  <a:srgbClr val="BBBBBB"/>
                </a:solidFill>
                <a:latin typeface="Consolas" panose="020B0609020204030204" pitchFamily="49" charset="0"/>
              </a:rPr>
              <a:t> </a:t>
            </a:r>
            <a:r>
              <a:rPr lang="en-US" dirty="0">
                <a:solidFill>
                  <a:srgbClr val="F97E72"/>
                </a:solidFill>
                <a:latin typeface="Consolas" panose="020B0609020204030204" pitchFamily="49" charset="0"/>
              </a:rPr>
              <a:t>1</a:t>
            </a:r>
            <a:r>
              <a:rPr lang="en-US" dirty="0">
                <a:solidFill>
                  <a:srgbClr val="BBBBBB"/>
                </a:solidFill>
                <a:latin typeface="Consolas" panose="020B0609020204030204" pitchFamily="49" charset="0"/>
              </a:rPr>
              <a:t>; </a:t>
            </a:r>
            <a:r>
              <a:rPr lang="en-US" dirty="0" err="1">
                <a:solidFill>
                  <a:srgbClr val="FF7EDB"/>
                </a:solidFill>
                <a:latin typeface="Consolas" panose="020B0609020204030204" pitchFamily="49" charset="0"/>
              </a:rPr>
              <a:t>i</a:t>
            </a:r>
            <a:r>
              <a:rPr lang="en-US" dirty="0">
                <a:solidFill>
                  <a:srgbClr val="BBBBBB"/>
                </a:solidFill>
                <a:latin typeface="Consolas" panose="020B0609020204030204" pitchFamily="49" charset="0"/>
              </a:rPr>
              <a:t> </a:t>
            </a:r>
            <a:r>
              <a:rPr lang="en-US" dirty="0">
                <a:solidFill>
                  <a:srgbClr val="FEDE5D"/>
                </a:solidFill>
                <a:latin typeface="Consolas" panose="020B0609020204030204" pitchFamily="49" charset="0"/>
              </a:rPr>
              <a:t>&lt;=</a:t>
            </a:r>
            <a:r>
              <a:rPr lang="en-US" dirty="0">
                <a:solidFill>
                  <a:srgbClr val="BBBBBB"/>
                </a:solidFill>
                <a:latin typeface="Consolas" panose="020B0609020204030204" pitchFamily="49" charset="0"/>
              </a:rPr>
              <a:t> </a:t>
            </a:r>
            <a:r>
              <a:rPr lang="en-US" dirty="0">
                <a:solidFill>
                  <a:srgbClr val="F97E72"/>
                </a:solidFill>
                <a:latin typeface="Consolas" panose="020B0609020204030204" pitchFamily="49" charset="0"/>
              </a:rPr>
              <a:t>10</a:t>
            </a:r>
            <a:r>
              <a:rPr lang="en-US" dirty="0">
                <a:solidFill>
                  <a:srgbClr val="BBBBBB"/>
                </a:solidFill>
                <a:latin typeface="Consolas" panose="020B0609020204030204" pitchFamily="49" charset="0"/>
              </a:rPr>
              <a:t>; </a:t>
            </a:r>
            <a:r>
              <a:rPr lang="en-US" dirty="0" err="1">
                <a:solidFill>
                  <a:srgbClr val="FF7EDB"/>
                </a:solidFill>
                <a:latin typeface="Consolas" panose="020B0609020204030204" pitchFamily="49" charset="0"/>
              </a:rPr>
              <a:t>i</a:t>
            </a:r>
            <a:r>
              <a:rPr lang="en-US" dirty="0">
                <a:solidFill>
                  <a:srgbClr val="FEDE5D"/>
                </a:solidFill>
                <a:latin typeface="Consolas" panose="020B0609020204030204" pitchFamily="49" charset="0"/>
              </a:rPr>
              <a:t>++</a:t>
            </a:r>
            <a:r>
              <a:rPr lang="en-US" dirty="0">
                <a:solidFill>
                  <a:srgbClr val="BBBBBB"/>
                </a:solidFill>
                <a:latin typeface="Consolas" panose="020B0609020204030204" pitchFamily="49" charset="0"/>
              </a:rPr>
              <a:t>)</a:t>
            </a:r>
          </a:p>
          <a:p>
            <a:r>
              <a:rPr lang="en-US" dirty="0">
                <a:solidFill>
                  <a:srgbClr val="BBBBBB"/>
                </a:solidFill>
                <a:latin typeface="Consolas" panose="020B0609020204030204" pitchFamily="49" charset="0"/>
              </a:rPr>
              <a:t>    {</a:t>
            </a:r>
          </a:p>
          <a:p>
            <a:r>
              <a:rPr lang="en-US" dirty="0">
                <a:solidFill>
                  <a:srgbClr val="BBBBBB"/>
                </a:solidFill>
                <a:latin typeface="Consolas" panose="020B0609020204030204" pitchFamily="49" charset="0"/>
              </a:rPr>
              <a:t>        </a:t>
            </a:r>
            <a:r>
              <a:rPr lang="en-US" dirty="0" err="1">
                <a:solidFill>
                  <a:srgbClr val="36F9F6"/>
                </a:solidFill>
                <a:latin typeface="Consolas" panose="020B0609020204030204" pitchFamily="49" charset="0"/>
              </a:rPr>
              <a:t>scanf</a:t>
            </a:r>
            <a:r>
              <a:rPr lang="en-US" dirty="0">
                <a:solidFill>
                  <a:srgbClr val="BBBBBB"/>
                </a:solidFill>
                <a:latin typeface="Consolas" panose="020B0609020204030204" pitchFamily="49" charset="0"/>
              </a:rPr>
              <a:t>(</a:t>
            </a:r>
            <a:r>
              <a:rPr lang="en-US" dirty="0">
                <a:solidFill>
                  <a:srgbClr val="FF8B39"/>
                </a:solidFill>
                <a:latin typeface="Consolas" panose="020B0609020204030204" pitchFamily="49" charset="0"/>
              </a:rPr>
              <a:t>"</a:t>
            </a:r>
            <a:r>
              <a:rPr lang="en-US" i="1" dirty="0">
                <a:solidFill>
                  <a:srgbClr val="72F1B8"/>
                </a:solidFill>
                <a:latin typeface="Consolas" panose="020B0609020204030204" pitchFamily="49" charset="0"/>
              </a:rPr>
              <a:t>%d</a:t>
            </a:r>
            <a:r>
              <a:rPr lang="en-US" dirty="0">
                <a:solidFill>
                  <a:srgbClr val="FF8B39"/>
                </a:solidFill>
                <a:latin typeface="Consolas" panose="020B0609020204030204" pitchFamily="49" charset="0"/>
              </a:rPr>
              <a:t>"</a:t>
            </a:r>
            <a:r>
              <a:rPr lang="en-US" dirty="0">
                <a:solidFill>
                  <a:srgbClr val="BBBBBB"/>
                </a:solidFill>
                <a:latin typeface="Consolas" panose="020B0609020204030204" pitchFamily="49" charset="0"/>
              </a:rPr>
              <a:t>, </a:t>
            </a:r>
            <a:r>
              <a:rPr lang="en-US" dirty="0">
                <a:solidFill>
                  <a:srgbClr val="FF7EDB"/>
                </a:solidFill>
                <a:latin typeface="Consolas" panose="020B0609020204030204" pitchFamily="49" charset="0"/>
              </a:rPr>
              <a:t>a</a:t>
            </a:r>
            <a:r>
              <a:rPr lang="en-US" dirty="0">
                <a:solidFill>
                  <a:srgbClr val="BBBBBB"/>
                </a:solidFill>
                <a:latin typeface="Consolas" panose="020B0609020204030204" pitchFamily="49" charset="0"/>
              </a:rPr>
              <a:t>[</a:t>
            </a:r>
            <a:r>
              <a:rPr lang="en-US" dirty="0" err="1">
                <a:solidFill>
                  <a:srgbClr val="FF7EDB"/>
                </a:solidFill>
                <a:latin typeface="Consolas" panose="020B0609020204030204" pitchFamily="49" charset="0"/>
              </a:rPr>
              <a:t>i</a:t>
            </a:r>
            <a:r>
              <a:rPr lang="en-US" dirty="0">
                <a:solidFill>
                  <a:srgbClr val="BBBBBB"/>
                </a:solidFill>
                <a:latin typeface="Consolas" panose="020B0609020204030204" pitchFamily="49" charset="0"/>
              </a:rPr>
              <a:t>]); </a:t>
            </a:r>
          </a:p>
          <a:p>
            <a:r>
              <a:rPr lang="en-US" dirty="0">
                <a:solidFill>
                  <a:srgbClr val="BBBBBB"/>
                </a:solidFill>
                <a:latin typeface="Consolas" panose="020B0609020204030204" pitchFamily="49" charset="0"/>
              </a:rPr>
              <a:t>        </a:t>
            </a:r>
            <a:r>
              <a:rPr lang="en-US" dirty="0" err="1">
                <a:solidFill>
                  <a:srgbClr val="36F9F6"/>
                </a:solidFill>
                <a:latin typeface="Consolas" panose="020B0609020204030204" pitchFamily="49" charset="0"/>
              </a:rPr>
              <a:t>printf</a:t>
            </a:r>
            <a:r>
              <a:rPr lang="en-US" dirty="0">
                <a:solidFill>
                  <a:srgbClr val="BBBBBB"/>
                </a:solidFill>
                <a:latin typeface="Consolas" panose="020B0609020204030204" pitchFamily="49" charset="0"/>
              </a:rPr>
              <a:t>(</a:t>
            </a:r>
            <a:r>
              <a:rPr lang="en-US" dirty="0">
                <a:solidFill>
                  <a:srgbClr val="FF8B39"/>
                </a:solidFill>
                <a:latin typeface="Consolas" panose="020B0609020204030204" pitchFamily="49" charset="0"/>
              </a:rPr>
              <a:t>"</a:t>
            </a:r>
            <a:r>
              <a:rPr lang="en-US" i="1" dirty="0">
                <a:solidFill>
                  <a:srgbClr val="72F1B8"/>
                </a:solidFill>
                <a:latin typeface="Consolas" panose="020B0609020204030204" pitchFamily="49" charset="0"/>
              </a:rPr>
              <a:t>%d</a:t>
            </a:r>
            <a:r>
              <a:rPr lang="en-US" dirty="0">
                <a:solidFill>
                  <a:srgbClr val="36F9F6"/>
                </a:solidFill>
                <a:latin typeface="Consolas" panose="020B0609020204030204" pitchFamily="49" charset="0"/>
              </a:rPr>
              <a:t>\n</a:t>
            </a:r>
            <a:r>
              <a:rPr lang="en-US" dirty="0">
                <a:solidFill>
                  <a:srgbClr val="FF8B39"/>
                </a:solidFill>
                <a:latin typeface="Consolas" panose="020B0609020204030204" pitchFamily="49" charset="0"/>
              </a:rPr>
              <a:t>"</a:t>
            </a:r>
            <a:r>
              <a:rPr lang="en-US" dirty="0">
                <a:solidFill>
                  <a:srgbClr val="BBBBBB"/>
                </a:solidFill>
                <a:latin typeface="Consolas" panose="020B0609020204030204" pitchFamily="49" charset="0"/>
              </a:rPr>
              <a:t>, </a:t>
            </a:r>
            <a:r>
              <a:rPr lang="en-US" dirty="0">
                <a:solidFill>
                  <a:srgbClr val="FF7EDB"/>
                </a:solidFill>
                <a:latin typeface="Consolas" panose="020B0609020204030204" pitchFamily="49" charset="0"/>
              </a:rPr>
              <a:t>a</a:t>
            </a:r>
            <a:r>
              <a:rPr lang="en-US" dirty="0">
                <a:solidFill>
                  <a:srgbClr val="BBBBBB"/>
                </a:solidFill>
                <a:latin typeface="Consolas" panose="020B0609020204030204" pitchFamily="49" charset="0"/>
              </a:rPr>
              <a:t>[</a:t>
            </a:r>
            <a:r>
              <a:rPr lang="en-US" dirty="0" err="1">
                <a:solidFill>
                  <a:srgbClr val="FF7EDB"/>
                </a:solidFill>
                <a:latin typeface="Consolas" panose="020B0609020204030204" pitchFamily="49" charset="0"/>
              </a:rPr>
              <a:t>i</a:t>
            </a:r>
            <a:r>
              <a:rPr lang="en-US" dirty="0">
                <a:solidFill>
                  <a:srgbClr val="BBBBBB"/>
                </a:solidFill>
                <a:latin typeface="Consolas" panose="020B0609020204030204" pitchFamily="49" charset="0"/>
              </a:rPr>
              <a:t>]);</a:t>
            </a:r>
          </a:p>
          <a:p>
            <a:r>
              <a:rPr lang="en-US" dirty="0">
                <a:solidFill>
                  <a:srgbClr val="BBBBBB"/>
                </a:solidFill>
                <a:latin typeface="Consolas" panose="020B0609020204030204" pitchFamily="49" charset="0"/>
              </a:rPr>
              <a:t>    }</a:t>
            </a:r>
          </a:p>
          <a:p>
            <a:r>
              <a:rPr lang="en-US" dirty="0">
                <a:solidFill>
                  <a:srgbClr val="BBBBBB"/>
                </a:solidFill>
                <a:latin typeface="Consolas" panose="020B0609020204030204" pitchFamily="49" charset="0"/>
              </a:rPr>
              <a:t>    </a:t>
            </a:r>
            <a:r>
              <a:rPr lang="en-US" dirty="0">
                <a:solidFill>
                  <a:srgbClr val="FEDE5D"/>
                </a:solidFill>
                <a:latin typeface="Consolas" panose="020B0609020204030204" pitchFamily="49" charset="0"/>
              </a:rPr>
              <a:t>return</a:t>
            </a:r>
            <a:r>
              <a:rPr lang="en-US" dirty="0">
                <a:solidFill>
                  <a:srgbClr val="BBBBBB"/>
                </a:solidFill>
                <a:latin typeface="Consolas" panose="020B0609020204030204" pitchFamily="49" charset="0"/>
              </a:rPr>
              <a:t> </a:t>
            </a:r>
            <a:r>
              <a:rPr lang="en-US" dirty="0">
                <a:solidFill>
                  <a:srgbClr val="F97E72"/>
                </a:solidFill>
                <a:latin typeface="Consolas" panose="020B0609020204030204" pitchFamily="49" charset="0"/>
              </a:rPr>
              <a:t>0</a:t>
            </a:r>
            <a:r>
              <a:rPr lang="en-US" dirty="0">
                <a:solidFill>
                  <a:srgbClr val="BBBBBB"/>
                </a:solidFill>
                <a:latin typeface="Consolas" panose="020B0609020204030204" pitchFamily="49" charset="0"/>
              </a:rPr>
              <a:t>;</a:t>
            </a:r>
          </a:p>
          <a:p>
            <a:r>
              <a:rPr lang="en-US" dirty="0">
                <a:solidFill>
                  <a:srgbClr val="BBBBBB"/>
                </a:solidFill>
                <a:latin typeface="Consolas" panose="020B0609020204030204" pitchFamily="49" charset="0"/>
              </a:rPr>
              <a:t>}</a:t>
            </a:r>
          </a:p>
        </p:txBody>
      </p:sp>
      <p:sp>
        <p:nvSpPr>
          <p:cNvPr id="11" name="TextBox 10">
            <a:extLst>
              <a:ext uri="{FF2B5EF4-FFF2-40B4-BE49-F238E27FC236}">
                <a16:creationId xmlns:a16="http://schemas.microsoft.com/office/drawing/2014/main" id="{E1B10BBB-C0BC-A93E-841A-A6BC119ACE4F}"/>
              </a:ext>
            </a:extLst>
          </p:cNvPr>
          <p:cNvSpPr txBox="1"/>
          <p:nvPr/>
        </p:nvSpPr>
        <p:spPr>
          <a:xfrm>
            <a:off x="7853518" y="2726050"/>
            <a:ext cx="4127736" cy="3293209"/>
          </a:xfrm>
          <a:prstGeom prst="rect">
            <a:avLst/>
          </a:prstGeom>
          <a:solidFill>
            <a:srgbClr val="262335"/>
          </a:solidFill>
        </p:spPr>
        <p:txBody>
          <a:bodyPr wrap="square">
            <a:spAutoFit/>
          </a:bodyPr>
          <a:lstStyle/>
          <a:p>
            <a:r>
              <a:rPr lang="en-US" sz="1600" dirty="0">
                <a:solidFill>
                  <a:srgbClr val="72F1B8"/>
                </a:solidFill>
                <a:latin typeface="Consolas" panose="020B0609020204030204" pitchFamily="49" charset="0"/>
              </a:rPr>
              <a:t>#include</a:t>
            </a:r>
            <a:r>
              <a:rPr lang="en-US" sz="1600" dirty="0">
                <a:solidFill>
                  <a:srgbClr val="BBBBBB"/>
                </a:solidFill>
                <a:latin typeface="Consolas" panose="020B0609020204030204" pitchFamily="49" charset="0"/>
              </a:rPr>
              <a:t> </a:t>
            </a:r>
            <a:r>
              <a:rPr lang="en-US" sz="1600" dirty="0">
                <a:solidFill>
                  <a:srgbClr val="FF8B39"/>
                </a:solidFill>
                <a:latin typeface="Consolas" panose="020B0609020204030204" pitchFamily="49" charset="0"/>
              </a:rPr>
              <a:t>&lt;</a:t>
            </a:r>
            <a:r>
              <a:rPr lang="en-US" sz="1600" dirty="0" err="1">
                <a:solidFill>
                  <a:srgbClr val="FF8B39"/>
                </a:solidFill>
                <a:latin typeface="Consolas" panose="020B0609020204030204" pitchFamily="49" charset="0"/>
              </a:rPr>
              <a:t>stdio.h</a:t>
            </a:r>
            <a:r>
              <a:rPr lang="en-US" sz="1600" dirty="0">
                <a:solidFill>
                  <a:srgbClr val="FF8B39"/>
                </a:solidFill>
                <a:latin typeface="Consolas" panose="020B0609020204030204" pitchFamily="49" charset="0"/>
              </a:rPr>
              <a:t>&gt;</a:t>
            </a:r>
            <a:endParaRPr lang="en-US" sz="1600" dirty="0">
              <a:solidFill>
                <a:srgbClr val="BBBBBB"/>
              </a:solidFill>
              <a:latin typeface="Consolas" panose="020B0609020204030204" pitchFamily="49" charset="0"/>
            </a:endParaRPr>
          </a:p>
          <a:p>
            <a:r>
              <a:rPr lang="en-US" sz="1600" dirty="0">
                <a:solidFill>
                  <a:srgbClr val="FEDE5D"/>
                </a:solidFill>
                <a:latin typeface="Consolas" panose="020B0609020204030204" pitchFamily="49" charset="0"/>
              </a:rPr>
              <a:t>int</a:t>
            </a:r>
            <a:r>
              <a:rPr lang="en-US" sz="1600" dirty="0">
                <a:solidFill>
                  <a:srgbClr val="BBBBBB"/>
                </a:solidFill>
                <a:latin typeface="Consolas" panose="020B0609020204030204" pitchFamily="49" charset="0"/>
              </a:rPr>
              <a:t> </a:t>
            </a:r>
            <a:r>
              <a:rPr lang="en-US" sz="1600" dirty="0">
                <a:solidFill>
                  <a:srgbClr val="36F9F6"/>
                </a:solidFill>
                <a:latin typeface="Consolas" panose="020B0609020204030204" pitchFamily="49" charset="0"/>
              </a:rPr>
              <a:t>main</a:t>
            </a:r>
            <a:r>
              <a:rPr lang="en-US" sz="1600" dirty="0">
                <a:solidFill>
                  <a:srgbClr val="BBBBBB"/>
                </a:solidFill>
                <a:latin typeface="Consolas" panose="020B0609020204030204" pitchFamily="49" charset="0"/>
              </a:rPr>
              <a:t>()</a:t>
            </a:r>
          </a:p>
          <a:p>
            <a:r>
              <a:rPr lang="en-US" sz="1600" dirty="0">
                <a:solidFill>
                  <a:srgbClr val="BBBBBB"/>
                </a:solidFill>
                <a:latin typeface="Consolas" panose="020B0609020204030204" pitchFamily="49" charset="0"/>
              </a:rPr>
              <a:t>{</a:t>
            </a:r>
          </a:p>
          <a:p>
            <a:r>
              <a:rPr lang="en-US" sz="1600" dirty="0">
                <a:solidFill>
                  <a:srgbClr val="BBBBBB"/>
                </a:solidFill>
                <a:latin typeface="Consolas" panose="020B0609020204030204" pitchFamily="49" charset="0"/>
              </a:rPr>
              <a:t>    </a:t>
            </a:r>
            <a:r>
              <a:rPr lang="en-US" sz="1600" dirty="0">
                <a:solidFill>
                  <a:srgbClr val="FEDE5D"/>
                </a:solidFill>
                <a:latin typeface="Consolas" panose="020B0609020204030204" pitchFamily="49" charset="0"/>
              </a:rPr>
              <a:t>int</a:t>
            </a:r>
            <a:r>
              <a:rPr lang="en-US" sz="1600" dirty="0">
                <a:solidFill>
                  <a:srgbClr val="BBBBBB"/>
                </a:solidFill>
                <a:latin typeface="Consolas" panose="020B0609020204030204" pitchFamily="49" charset="0"/>
              </a:rPr>
              <a:t> </a:t>
            </a:r>
            <a:r>
              <a:rPr lang="en-US" sz="1600" dirty="0">
                <a:solidFill>
                  <a:srgbClr val="FF7EDB"/>
                </a:solidFill>
                <a:latin typeface="Consolas" panose="020B0609020204030204" pitchFamily="49" charset="0"/>
              </a:rPr>
              <a:t>size</a:t>
            </a:r>
            <a:r>
              <a:rPr lang="en-US" sz="1600" dirty="0">
                <a:solidFill>
                  <a:srgbClr val="BBBBBB"/>
                </a:solidFill>
                <a:latin typeface="Consolas" panose="020B0609020204030204" pitchFamily="49" charset="0"/>
              </a:rPr>
              <a:t>;</a:t>
            </a:r>
          </a:p>
          <a:p>
            <a:r>
              <a:rPr lang="en-US" sz="1600" dirty="0">
                <a:solidFill>
                  <a:srgbClr val="BBBBBB"/>
                </a:solidFill>
                <a:latin typeface="Consolas" panose="020B0609020204030204" pitchFamily="49" charset="0"/>
              </a:rPr>
              <a:t>    </a:t>
            </a:r>
            <a:r>
              <a:rPr lang="en-US" sz="1600" dirty="0" err="1">
                <a:solidFill>
                  <a:srgbClr val="36F9F6"/>
                </a:solidFill>
                <a:latin typeface="Consolas" panose="020B0609020204030204" pitchFamily="49" charset="0"/>
              </a:rPr>
              <a:t>scanf</a:t>
            </a:r>
            <a:r>
              <a:rPr lang="en-US" sz="1600" dirty="0">
                <a:solidFill>
                  <a:srgbClr val="BBBBBB"/>
                </a:solidFill>
                <a:latin typeface="Consolas" panose="020B0609020204030204" pitchFamily="49" charset="0"/>
              </a:rPr>
              <a:t>(</a:t>
            </a:r>
            <a:r>
              <a:rPr lang="en-US" sz="1600" dirty="0">
                <a:solidFill>
                  <a:srgbClr val="FF8B39"/>
                </a:solidFill>
                <a:latin typeface="Consolas" panose="020B0609020204030204" pitchFamily="49" charset="0"/>
              </a:rPr>
              <a:t>"</a:t>
            </a:r>
            <a:r>
              <a:rPr lang="en-US" sz="1600" i="1" dirty="0">
                <a:solidFill>
                  <a:srgbClr val="72F1B8"/>
                </a:solidFill>
                <a:latin typeface="Consolas" panose="020B0609020204030204" pitchFamily="49" charset="0"/>
              </a:rPr>
              <a:t>%d</a:t>
            </a:r>
            <a:r>
              <a:rPr lang="en-US" sz="1600" dirty="0">
                <a:solidFill>
                  <a:srgbClr val="FF8B39"/>
                </a:solidFill>
                <a:latin typeface="Consolas" panose="020B0609020204030204" pitchFamily="49" charset="0"/>
              </a:rPr>
              <a:t>"</a:t>
            </a:r>
            <a:r>
              <a:rPr lang="en-US" sz="1600" dirty="0">
                <a:solidFill>
                  <a:srgbClr val="BBBBBB"/>
                </a:solidFill>
                <a:latin typeface="Consolas" panose="020B0609020204030204" pitchFamily="49" charset="0"/>
              </a:rPr>
              <a:t>, </a:t>
            </a:r>
            <a:r>
              <a:rPr lang="en-US" sz="1600" dirty="0">
                <a:solidFill>
                  <a:srgbClr val="FEDE5D"/>
                </a:solidFill>
                <a:latin typeface="Consolas" panose="020B0609020204030204" pitchFamily="49" charset="0"/>
              </a:rPr>
              <a:t>&amp;</a:t>
            </a:r>
            <a:r>
              <a:rPr lang="en-US" sz="1600" dirty="0">
                <a:solidFill>
                  <a:srgbClr val="FF7EDB"/>
                </a:solidFill>
                <a:latin typeface="Consolas" panose="020B0609020204030204" pitchFamily="49" charset="0"/>
              </a:rPr>
              <a:t>size</a:t>
            </a:r>
            <a:r>
              <a:rPr lang="en-US" sz="1600" dirty="0">
                <a:solidFill>
                  <a:srgbClr val="BBBBBB"/>
                </a:solidFill>
                <a:latin typeface="Consolas" panose="020B0609020204030204" pitchFamily="49" charset="0"/>
              </a:rPr>
              <a:t>);</a:t>
            </a:r>
          </a:p>
          <a:p>
            <a:r>
              <a:rPr lang="en-US" sz="1600" dirty="0">
                <a:solidFill>
                  <a:srgbClr val="BBBBBB"/>
                </a:solidFill>
                <a:latin typeface="Consolas" panose="020B0609020204030204" pitchFamily="49" charset="0"/>
              </a:rPr>
              <a:t>    </a:t>
            </a:r>
            <a:r>
              <a:rPr lang="en-US" sz="1600" dirty="0">
                <a:solidFill>
                  <a:srgbClr val="FEDE5D"/>
                </a:solidFill>
                <a:latin typeface="Consolas" panose="020B0609020204030204" pitchFamily="49" charset="0"/>
              </a:rPr>
              <a:t>int</a:t>
            </a:r>
            <a:r>
              <a:rPr lang="en-US" sz="1600" dirty="0">
                <a:solidFill>
                  <a:srgbClr val="BBBBBB"/>
                </a:solidFill>
                <a:latin typeface="Consolas" panose="020B0609020204030204" pitchFamily="49" charset="0"/>
              </a:rPr>
              <a:t> </a:t>
            </a:r>
            <a:r>
              <a:rPr lang="en-US" sz="1600" dirty="0" err="1">
                <a:solidFill>
                  <a:srgbClr val="FF7EDB"/>
                </a:solidFill>
                <a:latin typeface="Consolas" panose="020B0609020204030204" pitchFamily="49" charset="0"/>
              </a:rPr>
              <a:t>arr</a:t>
            </a:r>
            <a:r>
              <a:rPr lang="en-US" sz="1600" dirty="0">
                <a:solidFill>
                  <a:srgbClr val="BBBBBB"/>
                </a:solidFill>
                <a:latin typeface="Consolas" panose="020B0609020204030204" pitchFamily="49" charset="0"/>
              </a:rPr>
              <a:t>[</a:t>
            </a:r>
            <a:r>
              <a:rPr lang="en-US" sz="1600" dirty="0">
                <a:solidFill>
                  <a:srgbClr val="FF7EDB"/>
                </a:solidFill>
                <a:latin typeface="Consolas" panose="020B0609020204030204" pitchFamily="49" charset="0"/>
              </a:rPr>
              <a:t>size</a:t>
            </a:r>
            <a:r>
              <a:rPr lang="en-US" sz="1600" dirty="0">
                <a:solidFill>
                  <a:srgbClr val="BBBBBB"/>
                </a:solidFill>
                <a:latin typeface="Consolas" panose="020B0609020204030204" pitchFamily="49" charset="0"/>
              </a:rPr>
              <a:t>]; </a:t>
            </a:r>
          </a:p>
          <a:p>
            <a:r>
              <a:rPr lang="en-US" sz="1600" dirty="0">
                <a:solidFill>
                  <a:srgbClr val="BBBBBB"/>
                </a:solidFill>
                <a:latin typeface="Consolas" panose="020B0609020204030204" pitchFamily="49" charset="0"/>
              </a:rPr>
              <a:t>    </a:t>
            </a:r>
            <a:r>
              <a:rPr lang="en-US" sz="1600" dirty="0">
                <a:solidFill>
                  <a:srgbClr val="FEDE5D"/>
                </a:solidFill>
                <a:latin typeface="Consolas" panose="020B0609020204030204" pitchFamily="49" charset="0"/>
              </a:rPr>
              <a:t>for</a:t>
            </a:r>
            <a:r>
              <a:rPr lang="en-US" sz="1600" dirty="0">
                <a:solidFill>
                  <a:srgbClr val="BBBBBB"/>
                </a:solidFill>
                <a:latin typeface="Consolas" panose="020B0609020204030204" pitchFamily="49" charset="0"/>
              </a:rPr>
              <a:t> (</a:t>
            </a:r>
            <a:r>
              <a:rPr lang="en-US" sz="1600" dirty="0" err="1">
                <a:solidFill>
                  <a:srgbClr val="BBBBBB"/>
                </a:solidFill>
                <a:latin typeface="Consolas" panose="020B0609020204030204" pitchFamily="49" charset="0"/>
              </a:rPr>
              <a:t>i</a:t>
            </a:r>
            <a:r>
              <a:rPr lang="en-US" sz="1600" dirty="0">
                <a:solidFill>
                  <a:srgbClr val="BBBBBB"/>
                </a:solidFill>
                <a:latin typeface="Consolas" panose="020B0609020204030204" pitchFamily="49" charset="0"/>
              </a:rPr>
              <a:t> </a:t>
            </a:r>
            <a:r>
              <a:rPr lang="en-US" sz="1600" dirty="0">
                <a:solidFill>
                  <a:srgbClr val="FFFFFF"/>
                </a:solidFill>
                <a:latin typeface="Consolas" panose="020B0609020204030204" pitchFamily="49" charset="0"/>
              </a:rPr>
              <a:t>=</a:t>
            </a:r>
            <a:r>
              <a:rPr lang="en-US" sz="1600" dirty="0">
                <a:solidFill>
                  <a:srgbClr val="BBBBBB"/>
                </a:solidFill>
                <a:latin typeface="Consolas" panose="020B0609020204030204" pitchFamily="49" charset="0"/>
              </a:rPr>
              <a:t> </a:t>
            </a:r>
            <a:r>
              <a:rPr lang="en-US" sz="1600" dirty="0">
                <a:solidFill>
                  <a:srgbClr val="F97E72"/>
                </a:solidFill>
                <a:latin typeface="Consolas" panose="020B0609020204030204" pitchFamily="49" charset="0"/>
              </a:rPr>
              <a:t>1</a:t>
            </a:r>
            <a:r>
              <a:rPr lang="en-US" sz="1600" dirty="0">
                <a:solidFill>
                  <a:srgbClr val="BBBBBB"/>
                </a:solidFill>
                <a:latin typeface="Consolas" panose="020B0609020204030204" pitchFamily="49" charset="0"/>
              </a:rPr>
              <a:t>; </a:t>
            </a:r>
            <a:r>
              <a:rPr lang="en-US" sz="1600" dirty="0" err="1">
                <a:solidFill>
                  <a:srgbClr val="BBBBBB"/>
                </a:solidFill>
                <a:latin typeface="Consolas" panose="020B0609020204030204" pitchFamily="49" charset="0"/>
              </a:rPr>
              <a:t>i</a:t>
            </a:r>
            <a:r>
              <a:rPr lang="en-US" sz="1600" dirty="0">
                <a:solidFill>
                  <a:srgbClr val="BBBBBB"/>
                </a:solidFill>
                <a:latin typeface="Consolas" panose="020B0609020204030204" pitchFamily="49" charset="0"/>
              </a:rPr>
              <a:t> </a:t>
            </a:r>
            <a:r>
              <a:rPr lang="en-US" sz="1600" dirty="0">
                <a:solidFill>
                  <a:srgbClr val="FEDE5D"/>
                </a:solidFill>
                <a:latin typeface="Consolas" panose="020B0609020204030204" pitchFamily="49" charset="0"/>
              </a:rPr>
              <a:t>&lt;=</a:t>
            </a:r>
            <a:r>
              <a:rPr lang="en-US" sz="1600" dirty="0">
                <a:solidFill>
                  <a:srgbClr val="BBBBBB"/>
                </a:solidFill>
                <a:latin typeface="Consolas" panose="020B0609020204030204" pitchFamily="49" charset="0"/>
              </a:rPr>
              <a:t> </a:t>
            </a:r>
            <a:r>
              <a:rPr lang="en-US" sz="1600" dirty="0">
                <a:solidFill>
                  <a:srgbClr val="FF7EDB"/>
                </a:solidFill>
                <a:latin typeface="Consolas" panose="020B0609020204030204" pitchFamily="49" charset="0"/>
              </a:rPr>
              <a:t>size</a:t>
            </a:r>
            <a:r>
              <a:rPr lang="en-US" sz="1600" dirty="0">
                <a:solidFill>
                  <a:srgbClr val="BBBBBB"/>
                </a:solidFill>
                <a:latin typeface="Consolas" panose="020B0609020204030204" pitchFamily="49" charset="0"/>
              </a:rPr>
              <a:t>; </a:t>
            </a:r>
            <a:r>
              <a:rPr lang="en-US" sz="1600" dirty="0" err="1">
                <a:solidFill>
                  <a:srgbClr val="BBBBBB"/>
                </a:solidFill>
                <a:latin typeface="Consolas" panose="020B0609020204030204" pitchFamily="49" charset="0"/>
              </a:rPr>
              <a:t>i</a:t>
            </a:r>
            <a:r>
              <a:rPr lang="en-US" sz="1600" dirty="0">
                <a:solidFill>
                  <a:srgbClr val="FEDE5D"/>
                </a:solidFill>
                <a:latin typeface="Consolas" panose="020B0609020204030204" pitchFamily="49" charset="0"/>
              </a:rPr>
              <a:t>++</a:t>
            </a:r>
            <a:r>
              <a:rPr lang="en-US" sz="1600" dirty="0">
                <a:solidFill>
                  <a:srgbClr val="BBBBBB"/>
                </a:solidFill>
                <a:latin typeface="Consolas" panose="020B0609020204030204" pitchFamily="49" charset="0"/>
              </a:rPr>
              <a:t>)</a:t>
            </a:r>
          </a:p>
          <a:p>
            <a:r>
              <a:rPr lang="en-US" sz="1600" dirty="0">
                <a:solidFill>
                  <a:srgbClr val="BBBBBB"/>
                </a:solidFill>
                <a:latin typeface="Consolas" panose="020B0609020204030204" pitchFamily="49" charset="0"/>
              </a:rPr>
              <a:t>    {</a:t>
            </a:r>
          </a:p>
          <a:p>
            <a:r>
              <a:rPr lang="en-US" sz="1600" dirty="0">
                <a:solidFill>
                  <a:srgbClr val="BBBBBB"/>
                </a:solidFill>
                <a:latin typeface="Consolas" panose="020B0609020204030204" pitchFamily="49" charset="0"/>
              </a:rPr>
              <a:t>        </a:t>
            </a:r>
            <a:r>
              <a:rPr lang="en-US" sz="1600" dirty="0" err="1">
                <a:solidFill>
                  <a:srgbClr val="36F9F6"/>
                </a:solidFill>
                <a:latin typeface="Consolas" panose="020B0609020204030204" pitchFamily="49" charset="0"/>
              </a:rPr>
              <a:t>scanf</a:t>
            </a:r>
            <a:r>
              <a:rPr lang="en-US" sz="1600" dirty="0">
                <a:solidFill>
                  <a:srgbClr val="BBBBBB"/>
                </a:solidFill>
                <a:latin typeface="Consolas" panose="020B0609020204030204" pitchFamily="49" charset="0"/>
              </a:rPr>
              <a:t>(</a:t>
            </a:r>
            <a:r>
              <a:rPr lang="en-US" sz="1600" dirty="0">
                <a:solidFill>
                  <a:srgbClr val="FF8B39"/>
                </a:solidFill>
                <a:latin typeface="Consolas" panose="020B0609020204030204" pitchFamily="49" charset="0"/>
              </a:rPr>
              <a:t>"</a:t>
            </a:r>
            <a:r>
              <a:rPr lang="en-US" sz="1600" i="1" dirty="0">
                <a:solidFill>
                  <a:srgbClr val="72F1B8"/>
                </a:solidFill>
                <a:latin typeface="Consolas" panose="020B0609020204030204" pitchFamily="49" charset="0"/>
              </a:rPr>
              <a:t>%d</a:t>
            </a:r>
            <a:r>
              <a:rPr lang="en-US" sz="1600" dirty="0">
                <a:solidFill>
                  <a:srgbClr val="FF8B39"/>
                </a:solidFill>
                <a:latin typeface="Consolas" panose="020B0609020204030204" pitchFamily="49" charset="0"/>
              </a:rPr>
              <a:t>"</a:t>
            </a:r>
            <a:r>
              <a:rPr lang="en-US" sz="1600" dirty="0">
                <a:solidFill>
                  <a:srgbClr val="BBBBBB"/>
                </a:solidFill>
                <a:latin typeface="Consolas" panose="020B0609020204030204" pitchFamily="49" charset="0"/>
              </a:rPr>
              <a:t>, </a:t>
            </a:r>
            <a:r>
              <a:rPr lang="en-US" sz="1600" dirty="0">
                <a:solidFill>
                  <a:srgbClr val="FEDE5D"/>
                </a:solidFill>
                <a:latin typeface="Consolas" panose="020B0609020204030204" pitchFamily="49" charset="0"/>
              </a:rPr>
              <a:t>&amp;</a:t>
            </a:r>
            <a:r>
              <a:rPr lang="en-US" sz="1600" dirty="0" err="1">
                <a:solidFill>
                  <a:srgbClr val="FF7EDB"/>
                </a:solidFill>
                <a:latin typeface="Consolas" panose="020B0609020204030204" pitchFamily="49" charset="0"/>
              </a:rPr>
              <a:t>arr</a:t>
            </a:r>
            <a:r>
              <a:rPr lang="en-US" sz="1600" dirty="0">
                <a:solidFill>
                  <a:srgbClr val="BBBBBB"/>
                </a:solidFill>
                <a:latin typeface="Consolas" panose="020B0609020204030204" pitchFamily="49" charset="0"/>
              </a:rPr>
              <a:t>[</a:t>
            </a:r>
            <a:r>
              <a:rPr lang="en-US" sz="1600" dirty="0" err="1">
                <a:solidFill>
                  <a:srgbClr val="BBBBBB"/>
                </a:solidFill>
                <a:latin typeface="Consolas" panose="020B0609020204030204" pitchFamily="49" charset="0"/>
              </a:rPr>
              <a:t>i</a:t>
            </a:r>
            <a:r>
              <a:rPr lang="en-US" sz="1600" dirty="0">
                <a:solidFill>
                  <a:srgbClr val="BBBBBB"/>
                </a:solidFill>
                <a:latin typeface="Consolas" panose="020B0609020204030204" pitchFamily="49" charset="0"/>
              </a:rPr>
              <a:t>]); </a:t>
            </a:r>
          </a:p>
          <a:p>
            <a:r>
              <a:rPr lang="en-US" sz="1600" dirty="0">
                <a:solidFill>
                  <a:srgbClr val="BBBBBB"/>
                </a:solidFill>
                <a:latin typeface="Consolas" panose="020B0609020204030204" pitchFamily="49" charset="0"/>
              </a:rPr>
              <a:t>        </a:t>
            </a:r>
            <a:r>
              <a:rPr lang="en-US" sz="1600" dirty="0" err="1">
                <a:solidFill>
                  <a:srgbClr val="36F9F6"/>
                </a:solidFill>
                <a:latin typeface="Consolas" panose="020B0609020204030204" pitchFamily="49" charset="0"/>
              </a:rPr>
              <a:t>printf</a:t>
            </a:r>
            <a:r>
              <a:rPr lang="en-US" sz="1600" dirty="0">
                <a:solidFill>
                  <a:srgbClr val="BBBBBB"/>
                </a:solidFill>
                <a:latin typeface="Consolas" panose="020B0609020204030204" pitchFamily="49" charset="0"/>
              </a:rPr>
              <a:t>(</a:t>
            </a:r>
            <a:r>
              <a:rPr lang="en-US" sz="1600" dirty="0">
                <a:solidFill>
                  <a:srgbClr val="FF8B39"/>
                </a:solidFill>
                <a:latin typeface="Consolas" panose="020B0609020204030204" pitchFamily="49" charset="0"/>
              </a:rPr>
              <a:t>"</a:t>
            </a:r>
            <a:r>
              <a:rPr lang="en-US" sz="1600" i="1" dirty="0">
                <a:solidFill>
                  <a:srgbClr val="72F1B8"/>
                </a:solidFill>
                <a:latin typeface="Consolas" panose="020B0609020204030204" pitchFamily="49" charset="0"/>
              </a:rPr>
              <a:t>%d</a:t>
            </a:r>
            <a:r>
              <a:rPr lang="en-US" sz="1600" dirty="0">
                <a:solidFill>
                  <a:srgbClr val="36F9F6"/>
                </a:solidFill>
                <a:latin typeface="Consolas" panose="020B0609020204030204" pitchFamily="49" charset="0"/>
              </a:rPr>
              <a:t>\n</a:t>
            </a:r>
            <a:r>
              <a:rPr lang="en-US" sz="1600" dirty="0">
                <a:solidFill>
                  <a:srgbClr val="FF8B39"/>
                </a:solidFill>
                <a:latin typeface="Consolas" panose="020B0609020204030204" pitchFamily="49" charset="0"/>
              </a:rPr>
              <a:t>"</a:t>
            </a:r>
            <a:r>
              <a:rPr lang="en-US" sz="1600" dirty="0">
                <a:solidFill>
                  <a:srgbClr val="BBBBBB"/>
                </a:solidFill>
                <a:latin typeface="Consolas" panose="020B0609020204030204" pitchFamily="49" charset="0"/>
              </a:rPr>
              <a:t>, </a:t>
            </a:r>
            <a:r>
              <a:rPr lang="en-US" sz="1600" dirty="0" err="1">
                <a:solidFill>
                  <a:srgbClr val="FF7EDB"/>
                </a:solidFill>
                <a:latin typeface="Consolas" panose="020B0609020204030204" pitchFamily="49" charset="0"/>
              </a:rPr>
              <a:t>arr</a:t>
            </a:r>
            <a:r>
              <a:rPr lang="en-US" sz="1600" dirty="0">
                <a:solidFill>
                  <a:srgbClr val="BBBBBB"/>
                </a:solidFill>
                <a:latin typeface="Consolas" panose="020B0609020204030204" pitchFamily="49" charset="0"/>
              </a:rPr>
              <a:t>[</a:t>
            </a:r>
            <a:r>
              <a:rPr lang="en-US" sz="1600" dirty="0" err="1">
                <a:solidFill>
                  <a:srgbClr val="BBBBBB"/>
                </a:solidFill>
                <a:latin typeface="Consolas" panose="020B0609020204030204" pitchFamily="49" charset="0"/>
              </a:rPr>
              <a:t>i</a:t>
            </a:r>
            <a:r>
              <a:rPr lang="en-US" sz="1600" dirty="0">
                <a:solidFill>
                  <a:srgbClr val="BBBBBB"/>
                </a:solidFill>
                <a:latin typeface="Consolas" panose="020B0609020204030204" pitchFamily="49" charset="0"/>
              </a:rPr>
              <a:t>]);</a:t>
            </a:r>
          </a:p>
          <a:p>
            <a:r>
              <a:rPr lang="en-US" sz="1600" dirty="0">
                <a:solidFill>
                  <a:srgbClr val="BBBBBB"/>
                </a:solidFill>
                <a:latin typeface="Consolas" panose="020B0609020204030204" pitchFamily="49" charset="0"/>
              </a:rPr>
              <a:t>    }</a:t>
            </a:r>
          </a:p>
          <a:p>
            <a:r>
              <a:rPr lang="en-US" sz="1600" dirty="0">
                <a:solidFill>
                  <a:srgbClr val="BBBBBB"/>
                </a:solidFill>
                <a:latin typeface="Consolas" panose="020B0609020204030204" pitchFamily="49" charset="0"/>
              </a:rPr>
              <a:t>    </a:t>
            </a:r>
            <a:r>
              <a:rPr lang="en-US" sz="1600" dirty="0">
                <a:solidFill>
                  <a:srgbClr val="FEDE5D"/>
                </a:solidFill>
                <a:latin typeface="Consolas" panose="020B0609020204030204" pitchFamily="49" charset="0"/>
              </a:rPr>
              <a:t>return</a:t>
            </a:r>
            <a:r>
              <a:rPr lang="en-US" sz="1600" dirty="0">
                <a:solidFill>
                  <a:srgbClr val="BBBBBB"/>
                </a:solidFill>
                <a:latin typeface="Consolas" panose="020B0609020204030204" pitchFamily="49" charset="0"/>
              </a:rPr>
              <a:t> </a:t>
            </a:r>
            <a:r>
              <a:rPr lang="en-US" sz="1600" dirty="0">
                <a:solidFill>
                  <a:srgbClr val="F97E72"/>
                </a:solidFill>
                <a:latin typeface="Consolas" panose="020B0609020204030204" pitchFamily="49" charset="0"/>
              </a:rPr>
              <a:t>0</a:t>
            </a:r>
            <a:r>
              <a:rPr lang="en-US" sz="1600" dirty="0">
                <a:solidFill>
                  <a:srgbClr val="BBBBBB"/>
                </a:solidFill>
                <a:latin typeface="Consolas" panose="020B0609020204030204" pitchFamily="49" charset="0"/>
              </a:rPr>
              <a:t>;</a:t>
            </a:r>
          </a:p>
          <a:p>
            <a:r>
              <a:rPr lang="en-US" sz="1600" dirty="0">
                <a:solidFill>
                  <a:srgbClr val="BBBBBB"/>
                </a:solidFill>
                <a:latin typeface="Consolas" panose="020B0609020204030204" pitchFamily="49" charset="0"/>
              </a:rPr>
              <a:t>}</a:t>
            </a:r>
          </a:p>
        </p:txBody>
      </p:sp>
      <p:sp>
        <p:nvSpPr>
          <p:cNvPr id="12" name="TextBox 11">
            <a:extLst>
              <a:ext uri="{FF2B5EF4-FFF2-40B4-BE49-F238E27FC236}">
                <a16:creationId xmlns:a16="http://schemas.microsoft.com/office/drawing/2014/main" id="{3284116E-7304-335A-5FBA-51EBD80D0120}"/>
              </a:ext>
            </a:extLst>
          </p:cNvPr>
          <p:cNvSpPr txBox="1"/>
          <p:nvPr/>
        </p:nvSpPr>
        <p:spPr>
          <a:xfrm>
            <a:off x="6748128" y="1440436"/>
            <a:ext cx="782972" cy="646331"/>
          </a:xfrm>
          <a:prstGeom prst="rect">
            <a:avLst/>
          </a:prstGeom>
          <a:noFill/>
        </p:spPr>
        <p:txBody>
          <a:bodyPr wrap="square" rtlCol="0">
            <a:spAutoFit/>
          </a:bodyPr>
          <a:lstStyle/>
          <a:p>
            <a:r>
              <a:rPr lang="en-US" sz="3600" dirty="0">
                <a:solidFill>
                  <a:srgbClr val="03EDF9"/>
                </a:solidFill>
                <a:latin typeface="Tw Cen MT" panose="020B0602020104020603" pitchFamily="34" charset="0"/>
              </a:rPr>
              <a:t>(a)</a:t>
            </a:r>
          </a:p>
        </p:txBody>
      </p:sp>
      <p:sp>
        <p:nvSpPr>
          <p:cNvPr id="14" name="TextBox 13">
            <a:extLst>
              <a:ext uri="{FF2B5EF4-FFF2-40B4-BE49-F238E27FC236}">
                <a16:creationId xmlns:a16="http://schemas.microsoft.com/office/drawing/2014/main" id="{1CF2D1DD-51F9-1116-BDAD-875430674625}"/>
              </a:ext>
            </a:extLst>
          </p:cNvPr>
          <p:cNvSpPr txBox="1"/>
          <p:nvPr/>
        </p:nvSpPr>
        <p:spPr>
          <a:xfrm>
            <a:off x="8297599" y="1928590"/>
            <a:ext cx="782972" cy="646331"/>
          </a:xfrm>
          <a:prstGeom prst="rect">
            <a:avLst/>
          </a:prstGeom>
          <a:noFill/>
        </p:spPr>
        <p:txBody>
          <a:bodyPr wrap="square" rtlCol="0">
            <a:spAutoFit/>
          </a:bodyPr>
          <a:lstStyle/>
          <a:p>
            <a:r>
              <a:rPr lang="en-US" sz="3600" dirty="0">
                <a:solidFill>
                  <a:srgbClr val="03EDF9"/>
                </a:solidFill>
                <a:latin typeface="Tw Cen MT" panose="020B0602020104020603" pitchFamily="34" charset="0"/>
              </a:rPr>
              <a:t>(b)</a:t>
            </a:r>
          </a:p>
        </p:txBody>
      </p:sp>
      <p:sp>
        <p:nvSpPr>
          <p:cNvPr id="15" name="TextBox 14">
            <a:extLst>
              <a:ext uri="{FF2B5EF4-FFF2-40B4-BE49-F238E27FC236}">
                <a16:creationId xmlns:a16="http://schemas.microsoft.com/office/drawing/2014/main" id="{A2F78DCE-D140-8CE1-1157-1ABD52F3BAF9}"/>
              </a:ext>
            </a:extLst>
          </p:cNvPr>
          <p:cNvSpPr txBox="1"/>
          <p:nvPr/>
        </p:nvSpPr>
        <p:spPr>
          <a:xfrm>
            <a:off x="11029208" y="1421956"/>
            <a:ext cx="782972" cy="646331"/>
          </a:xfrm>
          <a:prstGeom prst="rect">
            <a:avLst/>
          </a:prstGeom>
          <a:noFill/>
        </p:spPr>
        <p:txBody>
          <a:bodyPr wrap="square" rtlCol="0">
            <a:spAutoFit/>
          </a:bodyPr>
          <a:lstStyle/>
          <a:p>
            <a:pPr algn="ctr"/>
            <a:r>
              <a:rPr lang="en-US" sz="3600" dirty="0">
                <a:solidFill>
                  <a:srgbClr val="03EDF9"/>
                </a:solidFill>
                <a:latin typeface="Tw Cen MT" panose="020B0602020104020603" pitchFamily="34" charset="0"/>
              </a:rPr>
              <a:t>(c)</a:t>
            </a:r>
          </a:p>
        </p:txBody>
      </p:sp>
    </p:spTree>
    <p:extLst>
      <p:ext uri="{BB962C8B-B14F-4D97-AF65-F5344CB8AC3E}">
        <p14:creationId xmlns:p14="http://schemas.microsoft.com/office/powerpoint/2010/main" val="158773275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up)">
                                      <p:cBhvr>
                                        <p:cTn id="11" dur="500"/>
                                        <p:tgtEl>
                                          <p:spTgt spid="12">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animEffect transition="in" filter="wipe(up)">
                                      <p:cBhvr>
                                        <p:cTn id="19" dur="500"/>
                                        <p:tgtEl>
                                          <p:spTgt spid="14">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wipe(up)">
                                      <p:cBhvr>
                                        <p:cTn id="2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animBg="1"/>
      <p:bldP spid="11" grpId="0" animBg="1"/>
      <p:bldP spid="12" grpId="0" uiExpand="1" build="p"/>
      <p:bldP spid="14" grpId="0" uiExpand="1" build="p"/>
      <p:bldP spid="1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Bubble sort</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1716902" y="3886200"/>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A86D187F-CBB1-42C9-688D-3A55E173A829}"/>
              </a:ext>
            </a:extLst>
          </p:cNvPr>
          <p:cNvSpPr/>
          <p:nvPr/>
        </p:nvSpPr>
        <p:spPr>
          <a:xfrm>
            <a:off x="13191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78" name="Rectangle 77">
            <a:extLst>
              <a:ext uri="{FF2B5EF4-FFF2-40B4-BE49-F238E27FC236}">
                <a16:creationId xmlns:a16="http://schemas.microsoft.com/office/drawing/2014/main" id="{6EC4E215-3028-8A96-D773-BF8A6D782CE2}"/>
              </a:ext>
            </a:extLst>
          </p:cNvPr>
          <p:cNvSpPr/>
          <p:nvPr/>
        </p:nvSpPr>
        <p:spPr>
          <a:xfrm>
            <a:off x="22335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44</a:t>
            </a:r>
          </a:p>
        </p:txBody>
      </p:sp>
      <p:sp>
        <p:nvSpPr>
          <p:cNvPr id="79" name="Rectangle 78">
            <a:extLst>
              <a:ext uri="{FF2B5EF4-FFF2-40B4-BE49-F238E27FC236}">
                <a16:creationId xmlns:a16="http://schemas.microsoft.com/office/drawing/2014/main" id="{80E555AE-2FE0-28D3-75C0-01EEC9E89AD3}"/>
              </a:ext>
            </a:extLst>
          </p:cNvPr>
          <p:cNvSpPr/>
          <p:nvPr/>
        </p:nvSpPr>
        <p:spPr>
          <a:xfrm>
            <a:off x="31479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80" name="Rectangle 79">
            <a:extLst>
              <a:ext uri="{FF2B5EF4-FFF2-40B4-BE49-F238E27FC236}">
                <a16:creationId xmlns:a16="http://schemas.microsoft.com/office/drawing/2014/main" id="{857B0F84-EBD3-D56E-9393-07F2AAEA5BEE}"/>
              </a:ext>
            </a:extLst>
          </p:cNvPr>
          <p:cNvSpPr/>
          <p:nvPr/>
        </p:nvSpPr>
        <p:spPr>
          <a:xfrm>
            <a:off x="40623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81" name="Rectangle 80">
            <a:extLst>
              <a:ext uri="{FF2B5EF4-FFF2-40B4-BE49-F238E27FC236}">
                <a16:creationId xmlns:a16="http://schemas.microsoft.com/office/drawing/2014/main" id="{5C6C6F85-8FC3-AFB9-1419-ADF294238277}"/>
              </a:ext>
            </a:extLst>
          </p:cNvPr>
          <p:cNvSpPr/>
          <p:nvPr/>
        </p:nvSpPr>
        <p:spPr>
          <a:xfrm>
            <a:off x="49767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104" name="Rectangle 103">
            <a:extLst>
              <a:ext uri="{FF2B5EF4-FFF2-40B4-BE49-F238E27FC236}">
                <a16:creationId xmlns:a16="http://schemas.microsoft.com/office/drawing/2014/main" id="{D4D6EB74-A313-40F9-7286-02087478BEB5}"/>
              </a:ext>
            </a:extLst>
          </p:cNvPr>
          <p:cNvSpPr/>
          <p:nvPr/>
        </p:nvSpPr>
        <p:spPr>
          <a:xfrm>
            <a:off x="68016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05" name="Rectangle 104">
            <a:extLst>
              <a:ext uri="{FF2B5EF4-FFF2-40B4-BE49-F238E27FC236}">
                <a16:creationId xmlns:a16="http://schemas.microsoft.com/office/drawing/2014/main" id="{92F2E0D5-B433-ADAE-96F3-98904DDB7C33}"/>
              </a:ext>
            </a:extLst>
          </p:cNvPr>
          <p:cNvSpPr/>
          <p:nvPr/>
        </p:nvSpPr>
        <p:spPr>
          <a:xfrm>
            <a:off x="77160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06" name="Rectangle 105">
            <a:extLst>
              <a:ext uri="{FF2B5EF4-FFF2-40B4-BE49-F238E27FC236}">
                <a16:creationId xmlns:a16="http://schemas.microsoft.com/office/drawing/2014/main" id="{A146108A-4033-8979-E947-4C7D434D429E}"/>
              </a:ext>
            </a:extLst>
          </p:cNvPr>
          <p:cNvSpPr/>
          <p:nvPr/>
        </p:nvSpPr>
        <p:spPr>
          <a:xfrm>
            <a:off x="86304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07" name="Rectangle 106">
            <a:extLst>
              <a:ext uri="{FF2B5EF4-FFF2-40B4-BE49-F238E27FC236}">
                <a16:creationId xmlns:a16="http://schemas.microsoft.com/office/drawing/2014/main" id="{565912A0-6296-3754-E50D-D27F6A0374A3}"/>
              </a:ext>
            </a:extLst>
          </p:cNvPr>
          <p:cNvSpPr/>
          <p:nvPr/>
        </p:nvSpPr>
        <p:spPr>
          <a:xfrm>
            <a:off x="95448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108" name="Rectangle 107">
            <a:extLst>
              <a:ext uri="{FF2B5EF4-FFF2-40B4-BE49-F238E27FC236}">
                <a16:creationId xmlns:a16="http://schemas.microsoft.com/office/drawing/2014/main" id="{B854E3B2-DDCC-67C5-31B3-B8A7308E1E44}"/>
              </a:ext>
            </a:extLst>
          </p:cNvPr>
          <p:cNvSpPr/>
          <p:nvPr/>
        </p:nvSpPr>
        <p:spPr>
          <a:xfrm>
            <a:off x="104592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113" name="Rectangle 112">
            <a:extLst>
              <a:ext uri="{FF2B5EF4-FFF2-40B4-BE49-F238E27FC236}">
                <a16:creationId xmlns:a16="http://schemas.microsoft.com/office/drawing/2014/main" id="{9082A18F-2340-2C8E-B3A5-A1809C4B9C48}"/>
              </a:ext>
            </a:extLst>
          </p:cNvPr>
          <p:cNvSpPr/>
          <p:nvPr/>
        </p:nvSpPr>
        <p:spPr>
          <a:xfrm>
            <a:off x="68016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14" name="Rectangle 113">
            <a:extLst>
              <a:ext uri="{FF2B5EF4-FFF2-40B4-BE49-F238E27FC236}">
                <a16:creationId xmlns:a16="http://schemas.microsoft.com/office/drawing/2014/main" id="{B5F15E48-998F-AAD7-E9DC-D2558C5DDF76}"/>
              </a:ext>
            </a:extLst>
          </p:cNvPr>
          <p:cNvSpPr/>
          <p:nvPr/>
        </p:nvSpPr>
        <p:spPr>
          <a:xfrm>
            <a:off x="77160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15" name="Rectangle 114">
            <a:extLst>
              <a:ext uri="{FF2B5EF4-FFF2-40B4-BE49-F238E27FC236}">
                <a16:creationId xmlns:a16="http://schemas.microsoft.com/office/drawing/2014/main" id="{27973A3E-7942-8D2B-9A7F-9508566CBD6C}"/>
              </a:ext>
            </a:extLst>
          </p:cNvPr>
          <p:cNvSpPr/>
          <p:nvPr/>
        </p:nvSpPr>
        <p:spPr>
          <a:xfrm>
            <a:off x="86304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16" name="Rectangle 115">
            <a:extLst>
              <a:ext uri="{FF2B5EF4-FFF2-40B4-BE49-F238E27FC236}">
                <a16:creationId xmlns:a16="http://schemas.microsoft.com/office/drawing/2014/main" id="{068ECDA1-5D71-4EF1-7301-E26D45E24028}"/>
              </a:ext>
            </a:extLst>
          </p:cNvPr>
          <p:cNvSpPr/>
          <p:nvPr/>
        </p:nvSpPr>
        <p:spPr>
          <a:xfrm>
            <a:off x="95448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17" name="Rectangle 116">
            <a:extLst>
              <a:ext uri="{FF2B5EF4-FFF2-40B4-BE49-F238E27FC236}">
                <a16:creationId xmlns:a16="http://schemas.microsoft.com/office/drawing/2014/main" id="{161921C4-CAE7-B3A0-5A71-18BDEBFE7FC4}"/>
              </a:ext>
            </a:extLst>
          </p:cNvPr>
          <p:cNvSpPr/>
          <p:nvPr/>
        </p:nvSpPr>
        <p:spPr>
          <a:xfrm>
            <a:off x="10459270"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11</a:t>
            </a:r>
          </a:p>
        </p:txBody>
      </p:sp>
      <p:sp>
        <p:nvSpPr>
          <p:cNvPr id="123" name="TextBox 122">
            <a:extLst>
              <a:ext uri="{FF2B5EF4-FFF2-40B4-BE49-F238E27FC236}">
                <a16:creationId xmlns:a16="http://schemas.microsoft.com/office/drawing/2014/main" id="{2A55287F-DCF6-8D20-701D-B6610400FF38}"/>
              </a:ext>
            </a:extLst>
          </p:cNvPr>
          <p:cNvSpPr txBox="1"/>
          <p:nvPr/>
        </p:nvSpPr>
        <p:spPr>
          <a:xfrm>
            <a:off x="821228" y="12287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1</a:t>
            </a:r>
          </a:p>
        </p:txBody>
      </p:sp>
      <p:sp>
        <p:nvSpPr>
          <p:cNvPr id="124" name="TextBox 123">
            <a:extLst>
              <a:ext uri="{FF2B5EF4-FFF2-40B4-BE49-F238E27FC236}">
                <a16:creationId xmlns:a16="http://schemas.microsoft.com/office/drawing/2014/main" id="{AE287348-29C7-8C61-1854-5FD2445D8D71}"/>
              </a:ext>
            </a:extLst>
          </p:cNvPr>
          <p:cNvSpPr txBox="1"/>
          <p:nvPr/>
        </p:nvSpPr>
        <p:spPr>
          <a:xfrm>
            <a:off x="3589135" y="12287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0</a:t>
            </a:r>
          </a:p>
        </p:txBody>
      </p:sp>
      <p:sp>
        <p:nvSpPr>
          <p:cNvPr id="125" name="Rectangle 124">
            <a:extLst>
              <a:ext uri="{FF2B5EF4-FFF2-40B4-BE49-F238E27FC236}">
                <a16:creationId xmlns:a16="http://schemas.microsoft.com/office/drawing/2014/main" id="{7DB37339-795A-0E6E-49A3-6ECDBFB8DC15}"/>
              </a:ext>
            </a:extLst>
          </p:cNvPr>
          <p:cNvSpPr/>
          <p:nvPr/>
        </p:nvSpPr>
        <p:spPr>
          <a:xfrm>
            <a:off x="13191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126" name="Rectangle 125">
            <a:extLst>
              <a:ext uri="{FF2B5EF4-FFF2-40B4-BE49-F238E27FC236}">
                <a16:creationId xmlns:a16="http://schemas.microsoft.com/office/drawing/2014/main" id="{DB92F8EC-0293-CCB9-E6DA-6AEE090C3B17}"/>
              </a:ext>
            </a:extLst>
          </p:cNvPr>
          <p:cNvSpPr/>
          <p:nvPr/>
        </p:nvSpPr>
        <p:spPr>
          <a:xfrm>
            <a:off x="22335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127" name="Rectangle 126">
            <a:extLst>
              <a:ext uri="{FF2B5EF4-FFF2-40B4-BE49-F238E27FC236}">
                <a16:creationId xmlns:a16="http://schemas.microsoft.com/office/drawing/2014/main" id="{1FEABB10-C095-2F4F-242E-92B33A32A1F4}"/>
              </a:ext>
            </a:extLst>
          </p:cNvPr>
          <p:cNvSpPr/>
          <p:nvPr/>
        </p:nvSpPr>
        <p:spPr>
          <a:xfrm>
            <a:off x="31479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128" name="Rectangle 127">
            <a:extLst>
              <a:ext uri="{FF2B5EF4-FFF2-40B4-BE49-F238E27FC236}">
                <a16:creationId xmlns:a16="http://schemas.microsoft.com/office/drawing/2014/main" id="{8777A362-BB51-E0D3-627D-C3275056FCD7}"/>
              </a:ext>
            </a:extLst>
          </p:cNvPr>
          <p:cNvSpPr/>
          <p:nvPr/>
        </p:nvSpPr>
        <p:spPr>
          <a:xfrm>
            <a:off x="40623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29" name="Rectangle 128">
            <a:extLst>
              <a:ext uri="{FF2B5EF4-FFF2-40B4-BE49-F238E27FC236}">
                <a16:creationId xmlns:a16="http://schemas.microsoft.com/office/drawing/2014/main" id="{01C718A7-2FA0-A5D2-6111-C6E22E19CCAE}"/>
              </a:ext>
            </a:extLst>
          </p:cNvPr>
          <p:cNvSpPr/>
          <p:nvPr/>
        </p:nvSpPr>
        <p:spPr>
          <a:xfrm>
            <a:off x="49767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grpSp>
        <p:nvGrpSpPr>
          <p:cNvPr id="11" name="Group 10">
            <a:extLst>
              <a:ext uri="{FF2B5EF4-FFF2-40B4-BE49-F238E27FC236}">
                <a16:creationId xmlns:a16="http://schemas.microsoft.com/office/drawing/2014/main" id="{4F5456A1-670B-127A-D50F-F4668B4ED8C3}"/>
              </a:ext>
            </a:extLst>
          </p:cNvPr>
          <p:cNvGrpSpPr/>
          <p:nvPr/>
        </p:nvGrpSpPr>
        <p:grpSpPr>
          <a:xfrm>
            <a:off x="2629379" y="5701860"/>
            <a:ext cx="973814" cy="359213"/>
            <a:chOff x="1726604" y="3079947"/>
            <a:chExt cx="1895519" cy="359213"/>
          </a:xfrm>
        </p:grpSpPr>
        <p:cxnSp>
          <p:nvCxnSpPr>
            <p:cNvPr id="16" name="Straight Connector 15">
              <a:extLst>
                <a:ext uri="{FF2B5EF4-FFF2-40B4-BE49-F238E27FC236}">
                  <a16:creationId xmlns:a16="http://schemas.microsoft.com/office/drawing/2014/main" id="{1B506B64-FBA6-653D-A1E7-C7D66E89D0C6}"/>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DAC38B-CA89-0FE2-82E3-A4A965A38935}"/>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196CFF-09C3-34AC-302F-980E209C3660}"/>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CEB6991-10B8-FF6F-8E88-99A1FE66C732}"/>
              </a:ext>
            </a:extLst>
          </p:cNvPr>
          <p:cNvGrpSpPr/>
          <p:nvPr/>
        </p:nvGrpSpPr>
        <p:grpSpPr>
          <a:xfrm>
            <a:off x="9028256" y="3919349"/>
            <a:ext cx="973814" cy="359213"/>
            <a:chOff x="1726604" y="3079947"/>
            <a:chExt cx="1895519" cy="359213"/>
          </a:xfrm>
        </p:grpSpPr>
        <p:cxnSp>
          <p:nvCxnSpPr>
            <p:cNvPr id="20" name="Straight Connector 19">
              <a:extLst>
                <a:ext uri="{FF2B5EF4-FFF2-40B4-BE49-F238E27FC236}">
                  <a16:creationId xmlns:a16="http://schemas.microsoft.com/office/drawing/2014/main" id="{B94E024B-8D8E-34A8-1398-59A200A227F7}"/>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2F79BF-3458-3416-9FFC-EDD3EC390ABC}"/>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459389-C835-96C8-E3E5-1CA8E5E158D3}"/>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46F7717-6995-A5C8-92B0-2B4DD96CD04F}"/>
              </a:ext>
            </a:extLst>
          </p:cNvPr>
          <p:cNvGrpSpPr/>
          <p:nvPr/>
        </p:nvGrpSpPr>
        <p:grpSpPr>
          <a:xfrm>
            <a:off x="9972363" y="5730226"/>
            <a:ext cx="973814" cy="359213"/>
            <a:chOff x="1726604" y="3079947"/>
            <a:chExt cx="1895519" cy="359213"/>
          </a:xfrm>
        </p:grpSpPr>
        <p:cxnSp>
          <p:nvCxnSpPr>
            <p:cNvPr id="24" name="Straight Connector 23">
              <a:extLst>
                <a:ext uri="{FF2B5EF4-FFF2-40B4-BE49-F238E27FC236}">
                  <a16:creationId xmlns:a16="http://schemas.microsoft.com/office/drawing/2014/main" id="{7711E25F-CD64-F215-BD92-9F52FE3FAAEB}"/>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41495D-C134-3B14-C987-29FB4EF623FD}"/>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B48904-7A09-A319-E294-791C8F17865B}"/>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141043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4" grpId="0" animBg="1"/>
      <p:bldP spid="15" grpId="0" animBg="1"/>
      <p:bldP spid="77" grpId="0" animBg="1"/>
      <p:bldP spid="78" grpId="0" animBg="1"/>
      <p:bldP spid="79" grpId="0" animBg="1"/>
      <p:bldP spid="80" grpId="0" animBg="1"/>
      <p:bldP spid="81" grpId="0" animBg="1"/>
      <p:bldP spid="104" grpId="0" animBg="1"/>
      <p:bldP spid="105" grpId="0" animBg="1"/>
      <p:bldP spid="106" grpId="0" animBg="1"/>
      <p:bldP spid="107" grpId="0" animBg="1"/>
      <p:bldP spid="108" grpId="0" animBg="1"/>
      <p:bldP spid="113" grpId="0" animBg="1"/>
      <p:bldP spid="114" grpId="0" animBg="1"/>
      <p:bldP spid="115" grpId="0" animBg="1"/>
      <p:bldP spid="116" grpId="0" animBg="1"/>
      <p:bldP spid="117" grpId="0" animBg="1"/>
      <p:bldP spid="123" grpId="0"/>
      <p:bldP spid="124" grpId="0"/>
      <p:bldP spid="125" grpId="0"/>
      <p:bldP spid="126" grpId="0"/>
      <p:bldP spid="127" grpId="0"/>
      <p:bldP spid="128" grpId="0"/>
      <p:bldP spid="129"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Bubble sort</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9718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55</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1716902" y="3886200"/>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A86D187F-CBB1-42C9-688D-3A55E173A829}"/>
              </a:ext>
            </a:extLst>
          </p:cNvPr>
          <p:cNvSpPr/>
          <p:nvPr/>
        </p:nvSpPr>
        <p:spPr>
          <a:xfrm>
            <a:off x="13191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78" name="Rectangle 77">
            <a:extLst>
              <a:ext uri="{FF2B5EF4-FFF2-40B4-BE49-F238E27FC236}">
                <a16:creationId xmlns:a16="http://schemas.microsoft.com/office/drawing/2014/main" id="{6EC4E215-3028-8A96-D773-BF8A6D782CE2}"/>
              </a:ext>
            </a:extLst>
          </p:cNvPr>
          <p:cNvSpPr/>
          <p:nvPr/>
        </p:nvSpPr>
        <p:spPr>
          <a:xfrm>
            <a:off x="22335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79" name="Rectangle 78">
            <a:extLst>
              <a:ext uri="{FF2B5EF4-FFF2-40B4-BE49-F238E27FC236}">
                <a16:creationId xmlns:a16="http://schemas.microsoft.com/office/drawing/2014/main" id="{80E555AE-2FE0-28D3-75C0-01EEC9E89AD3}"/>
              </a:ext>
            </a:extLst>
          </p:cNvPr>
          <p:cNvSpPr/>
          <p:nvPr/>
        </p:nvSpPr>
        <p:spPr>
          <a:xfrm>
            <a:off x="31479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80" name="Rectangle 79">
            <a:extLst>
              <a:ext uri="{FF2B5EF4-FFF2-40B4-BE49-F238E27FC236}">
                <a16:creationId xmlns:a16="http://schemas.microsoft.com/office/drawing/2014/main" id="{857B0F84-EBD3-D56E-9393-07F2AAEA5BEE}"/>
              </a:ext>
            </a:extLst>
          </p:cNvPr>
          <p:cNvSpPr/>
          <p:nvPr/>
        </p:nvSpPr>
        <p:spPr>
          <a:xfrm>
            <a:off x="40623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81" name="Rectangle 80">
            <a:extLst>
              <a:ext uri="{FF2B5EF4-FFF2-40B4-BE49-F238E27FC236}">
                <a16:creationId xmlns:a16="http://schemas.microsoft.com/office/drawing/2014/main" id="{5C6C6F85-8FC3-AFB9-1419-ADF294238277}"/>
              </a:ext>
            </a:extLst>
          </p:cNvPr>
          <p:cNvSpPr/>
          <p:nvPr/>
        </p:nvSpPr>
        <p:spPr>
          <a:xfrm>
            <a:off x="4976716" y="478746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55</a:t>
            </a:r>
          </a:p>
        </p:txBody>
      </p:sp>
      <p:sp>
        <p:nvSpPr>
          <p:cNvPr id="104" name="Rectangle 103">
            <a:extLst>
              <a:ext uri="{FF2B5EF4-FFF2-40B4-BE49-F238E27FC236}">
                <a16:creationId xmlns:a16="http://schemas.microsoft.com/office/drawing/2014/main" id="{D4D6EB74-A313-40F9-7286-02087478BEB5}"/>
              </a:ext>
            </a:extLst>
          </p:cNvPr>
          <p:cNvSpPr/>
          <p:nvPr/>
        </p:nvSpPr>
        <p:spPr>
          <a:xfrm>
            <a:off x="68016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105" name="Rectangle 104">
            <a:extLst>
              <a:ext uri="{FF2B5EF4-FFF2-40B4-BE49-F238E27FC236}">
                <a16:creationId xmlns:a16="http://schemas.microsoft.com/office/drawing/2014/main" id="{92F2E0D5-B433-ADAE-96F3-98904DDB7C33}"/>
              </a:ext>
            </a:extLst>
          </p:cNvPr>
          <p:cNvSpPr/>
          <p:nvPr/>
        </p:nvSpPr>
        <p:spPr>
          <a:xfrm>
            <a:off x="77160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06" name="Rectangle 105">
            <a:extLst>
              <a:ext uri="{FF2B5EF4-FFF2-40B4-BE49-F238E27FC236}">
                <a16:creationId xmlns:a16="http://schemas.microsoft.com/office/drawing/2014/main" id="{A146108A-4033-8979-E947-4C7D434D429E}"/>
              </a:ext>
            </a:extLst>
          </p:cNvPr>
          <p:cNvSpPr/>
          <p:nvPr/>
        </p:nvSpPr>
        <p:spPr>
          <a:xfrm>
            <a:off x="86304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107" name="Rectangle 106">
            <a:extLst>
              <a:ext uri="{FF2B5EF4-FFF2-40B4-BE49-F238E27FC236}">
                <a16:creationId xmlns:a16="http://schemas.microsoft.com/office/drawing/2014/main" id="{565912A0-6296-3754-E50D-D27F6A0374A3}"/>
              </a:ext>
            </a:extLst>
          </p:cNvPr>
          <p:cNvSpPr/>
          <p:nvPr/>
        </p:nvSpPr>
        <p:spPr>
          <a:xfrm>
            <a:off x="9544870"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11</a:t>
            </a:r>
          </a:p>
        </p:txBody>
      </p:sp>
      <p:sp>
        <p:nvSpPr>
          <p:cNvPr id="108" name="Rectangle 107">
            <a:extLst>
              <a:ext uri="{FF2B5EF4-FFF2-40B4-BE49-F238E27FC236}">
                <a16:creationId xmlns:a16="http://schemas.microsoft.com/office/drawing/2014/main" id="{B854E3B2-DDCC-67C5-31B3-B8A7308E1E44}"/>
              </a:ext>
            </a:extLst>
          </p:cNvPr>
          <p:cNvSpPr/>
          <p:nvPr/>
        </p:nvSpPr>
        <p:spPr>
          <a:xfrm>
            <a:off x="10459270" y="29718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55</a:t>
            </a:r>
          </a:p>
        </p:txBody>
      </p:sp>
      <p:sp>
        <p:nvSpPr>
          <p:cNvPr id="123" name="TextBox 122">
            <a:extLst>
              <a:ext uri="{FF2B5EF4-FFF2-40B4-BE49-F238E27FC236}">
                <a16:creationId xmlns:a16="http://schemas.microsoft.com/office/drawing/2014/main" id="{2A55287F-DCF6-8D20-701D-B6610400FF38}"/>
              </a:ext>
            </a:extLst>
          </p:cNvPr>
          <p:cNvSpPr txBox="1"/>
          <p:nvPr/>
        </p:nvSpPr>
        <p:spPr>
          <a:xfrm>
            <a:off x="821228" y="12287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2</a:t>
            </a:r>
          </a:p>
        </p:txBody>
      </p:sp>
      <p:sp>
        <p:nvSpPr>
          <p:cNvPr id="124" name="TextBox 123">
            <a:extLst>
              <a:ext uri="{FF2B5EF4-FFF2-40B4-BE49-F238E27FC236}">
                <a16:creationId xmlns:a16="http://schemas.microsoft.com/office/drawing/2014/main" id="{AE287348-29C7-8C61-1854-5FD2445D8D71}"/>
              </a:ext>
            </a:extLst>
          </p:cNvPr>
          <p:cNvSpPr txBox="1"/>
          <p:nvPr/>
        </p:nvSpPr>
        <p:spPr>
          <a:xfrm>
            <a:off x="3589135" y="12287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1</a:t>
            </a:r>
          </a:p>
        </p:txBody>
      </p:sp>
      <p:sp>
        <p:nvSpPr>
          <p:cNvPr id="125" name="Rectangle 124">
            <a:extLst>
              <a:ext uri="{FF2B5EF4-FFF2-40B4-BE49-F238E27FC236}">
                <a16:creationId xmlns:a16="http://schemas.microsoft.com/office/drawing/2014/main" id="{7DB37339-795A-0E6E-49A3-6ECDBFB8DC15}"/>
              </a:ext>
            </a:extLst>
          </p:cNvPr>
          <p:cNvSpPr/>
          <p:nvPr/>
        </p:nvSpPr>
        <p:spPr>
          <a:xfrm>
            <a:off x="13191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126" name="Rectangle 125">
            <a:extLst>
              <a:ext uri="{FF2B5EF4-FFF2-40B4-BE49-F238E27FC236}">
                <a16:creationId xmlns:a16="http://schemas.microsoft.com/office/drawing/2014/main" id="{DB92F8EC-0293-CCB9-E6DA-6AEE090C3B17}"/>
              </a:ext>
            </a:extLst>
          </p:cNvPr>
          <p:cNvSpPr/>
          <p:nvPr/>
        </p:nvSpPr>
        <p:spPr>
          <a:xfrm>
            <a:off x="22335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127" name="Rectangle 126">
            <a:extLst>
              <a:ext uri="{FF2B5EF4-FFF2-40B4-BE49-F238E27FC236}">
                <a16:creationId xmlns:a16="http://schemas.microsoft.com/office/drawing/2014/main" id="{1FEABB10-C095-2F4F-242E-92B33A32A1F4}"/>
              </a:ext>
            </a:extLst>
          </p:cNvPr>
          <p:cNvSpPr/>
          <p:nvPr/>
        </p:nvSpPr>
        <p:spPr>
          <a:xfrm>
            <a:off x="31479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128" name="Rectangle 127">
            <a:extLst>
              <a:ext uri="{FF2B5EF4-FFF2-40B4-BE49-F238E27FC236}">
                <a16:creationId xmlns:a16="http://schemas.microsoft.com/office/drawing/2014/main" id="{8777A362-BB51-E0D3-627D-C3275056FCD7}"/>
              </a:ext>
            </a:extLst>
          </p:cNvPr>
          <p:cNvSpPr/>
          <p:nvPr/>
        </p:nvSpPr>
        <p:spPr>
          <a:xfrm>
            <a:off x="40623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29" name="Rectangle 128">
            <a:extLst>
              <a:ext uri="{FF2B5EF4-FFF2-40B4-BE49-F238E27FC236}">
                <a16:creationId xmlns:a16="http://schemas.microsoft.com/office/drawing/2014/main" id="{01C718A7-2FA0-A5D2-6111-C6E22E19CCAE}"/>
              </a:ext>
            </a:extLst>
          </p:cNvPr>
          <p:cNvSpPr/>
          <p:nvPr/>
        </p:nvSpPr>
        <p:spPr>
          <a:xfrm>
            <a:off x="49767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grpSp>
        <p:nvGrpSpPr>
          <p:cNvPr id="11" name="Group 10">
            <a:extLst>
              <a:ext uri="{FF2B5EF4-FFF2-40B4-BE49-F238E27FC236}">
                <a16:creationId xmlns:a16="http://schemas.microsoft.com/office/drawing/2014/main" id="{4F5456A1-670B-127A-D50F-F4668B4ED8C3}"/>
              </a:ext>
            </a:extLst>
          </p:cNvPr>
          <p:cNvGrpSpPr/>
          <p:nvPr/>
        </p:nvGrpSpPr>
        <p:grpSpPr>
          <a:xfrm>
            <a:off x="2629379" y="5701860"/>
            <a:ext cx="973814" cy="359213"/>
            <a:chOff x="1726604" y="3079947"/>
            <a:chExt cx="1895519" cy="359213"/>
          </a:xfrm>
        </p:grpSpPr>
        <p:cxnSp>
          <p:nvCxnSpPr>
            <p:cNvPr id="16" name="Straight Connector 15">
              <a:extLst>
                <a:ext uri="{FF2B5EF4-FFF2-40B4-BE49-F238E27FC236}">
                  <a16:creationId xmlns:a16="http://schemas.microsoft.com/office/drawing/2014/main" id="{1B506B64-FBA6-653D-A1E7-C7D66E89D0C6}"/>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DAC38B-CA89-0FE2-82E3-A4A965A38935}"/>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196CFF-09C3-34AC-302F-980E209C3660}"/>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CEB6991-10B8-FF6F-8E88-99A1FE66C732}"/>
              </a:ext>
            </a:extLst>
          </p:cNvPr>
          <p:cNvGrpSpPr/>
          <p:nvPr/>
        </p:nvGrpSpPr>
        <p:grpSpPr>
          <a:xfrm>
            <a:off x="9028256" y="3919349"/>
            <a:ext cx="973814" cy="359213"/>
            <a:chOff x="1726604" y="3079947"/>
            <a:chExt cx="1895519" cy="359213"/>
          </a:xfrm>
        </p:grpSpPr>
        <p:cxnSp>
          <p:nvCxnSpPr>
            <p:cNvPr id="20" name="Straight Connector 19">
              <a:extLst>
                <a:ext uri="{FF2B5EF4-FFF2-40B4-BE49-F238E27FC236}">
                  <a16:creationId xmlns:a16="http://schemas.microsoft.com/office/drawing/2014/main" id="{B94E024B-8D8E-34A8-1398-59A200A227F7}"/>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2F79BF-3458-3416-9FFC-EDD3EC390ABC}"/>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459389-C835-96C8-E3E5-1CA8E5E158D3}"/>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98612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104" grpId="0" animBg="1"/>
      <p:bldP spid="105" grpId="0" animBg="1"/>
      <p:bldP spid="106" grpId="0" animBg="1"/>
      <p:bldP spid="107" grpId="0" animBg="1"/>
      <p:bldP spid="10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Bubble sort</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9718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9718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44</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97180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55</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1716902" y="3886200"/>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A86D187F-CBB1-42C9-688D-3A55E173A829}"/>
              </a:ext>
            </a:extLst>
          </p:cNvPr>
          <p:cNvSpPr/>
          <p:nvPr/>
        </p:nvSpPr>
        <p:spPr>
          <a:xfrm>
            <a:off x="13191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78" name="Rectangle 77">
            <a:extLst>
              <a:ext uri="{FF2B5EF4-FFF2-40B4-BE49-F238E27FC236}">
                <a16:creationId xmlns:a16="http://schemas.microsoft.com/office/drawing/2014/main" id="{6EC4E215-3028-8A96-D773-BF8A6D782CE2}"/>
              </a:ext>
            </a:extLst>
          </p:cNvPr>
          <p:cNvSpPr/>
          <p:nvPr/>
        </p:nvSpPr>
        <p:spPr>
          <a:xfrm>
            <a:off x="22335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79" name="Rectangle 78">
            <a:extLst>
              <a:ext uri="{FF2B5EF4-FFF2-40B4-BE49-F238E27FC236}">
                <a16:creationId xmlns:a16="http://schemas.microsoft.com/office/drawing/2014/main" id="{80E555AE-2FE0-28D3-75C0-01EEC9E89AD3}"/>
              </a:ext>
            </a:extLst>
          </p:cNvPr>
          <p:cNvSpPr/>
          <p:nvPr/>
        </p:nvSpPr>
        <p:spPr>
          <a:xfrm>
            <a:off x="3147916" y="478746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11</a:t>
            </a:r>
          </a:p>
        </p:txBody>
      </p:sp>
      <p:sp>
        <p:nvSpPr>
          <p:cNvPr id="80" name="Rectangle 79">
            <a:extLst>
              <a:ext uri="{FF2B5EF4-FFF2-40B4-BE49-F238E27FC236}">
                <a16:creationId xmlns:a16="http://schemas.microsoft.com/office/drawing/2014/main" id="{857B0F84-EBD3-D56E-9393-07F2AAEA5BEE}"/>
              </a:ext>
            </a:extLst>
          </p:cNvPr>
          <p:cNvSpPr/>
          <p:nvPr/>
        </p:nvSpPr>
        <p:spPr>
          <a:xfrm>
            <a:off x="4062316" y="478746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44</a:t>
            </a:r>
          </a:p>
        </p:txBody>
      </p:sp>
      <p:sp>
        <p:nvSpPr>
          <p:cNvPr id="81" name="Rectangle 80">
            <a:extLst>
              <a:ext uri="{FF2B5EF4-FFF2-40B4-BE49-F238E27FC236}">
                <a16:creationId xmlns:a16="http://schemas.microsoft.com/office/drawing/2014/main" id="{5C6C6F85-8FC3-AFB9-1419-ADF294238277}"/>
              </a:ext>
            </a:extLst>
          </p:cNvPr>
          <p:cNvSpPr/>
          <p:nvPr/>
        </p:nvSpPr>
        <p:spPr>
          <a:xfrm>
            <a:off x="4976716" y="4787460"/>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55</a:t>
            </a:r>
          </a:p>
        </p:txBody>
      </p:sp>
      <p:sp>
        <p:nvSpPr>
          <p:cNvPr id="123" name="TextBox 122">
            <a:extLst>
              <a:ext uri="{FF2B5EF4-FFF2-40B4-BE49-F238E27FC236}">
                <a16:creationId xmlns:a16="http://schemas.microsoft.com/office/drawing/2014/main" id="{2A55287F-DCF6-8D20-701D-B6610400FF38}"/>
              </a:ext>
            </a:extLst>
          </p:cNvPr>
          <p:cNvSpPr txBox="1"/>
          <p:nvPr/>
        </p:nvSpPr>
        <p:spPr>
          <a:xfrm>
            <a:off x="821228" y="12287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3</a:t>
            </a:r>
          </a:p>
        </p:txBody>
      </p:sp>
      <p:sp>
        <p:nvSpPr>
          <p:cNvPr id="124" name="TextBox 123">
            <a:extLst>
              <a:ext uri="{FF2B5EF4-FFF2-40B4-BE49-F238E27FC236}">
                <a16:creationId xmlns:a16="http://schemas.microsoft.com/office/drawing/2014/main" id="{AE287348-29C7-8C61-1854-5FD2445D8D71}"/>
              </a:ext>
            </a:extLst>
          </p:cNvPr>
          <p:cNvSpPr txBox="1"/>
          <p:nvPr/>
        </p:nvSpPr>
        <p:spPr>
          <a:xfrm>
            <a:off x="3589135" y="12287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2</a:t>
            </a:r>
          </a:p>
        </p:txBody>
      </p:sp>
      <p:sp>
        <p:nvSpPr>
          <p:cNvPr id="125" name="Rectangle 124">
            <a:extLst>
              <a:ext uri="{FF2B5EF4-FFF2-40B4-BE49-F238E27FC236}">
                <a16:creationId xmlns:a16="http://schemas.microsoft.com/office/drawing/2014/main" id="{7DB37339-795A-0E6E-49A3-6ECDBFB8DC15}"/>
              </a:ext>
            </a:extLst>
          </p:cNvPr>
          <p:cNvSpPr/>
          <p:nvPr/>
        </p:nvSpPr>
        <p:spPr>
          <a:xfrm>
            <a:off x="13191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126" name="Rectangle 125">
            <a:extLst>
              <a:ext uri="{FF2B5EF4-FFF2-40B4-BE49-F238E27FC236}">
                <a16:creationId xmlns:a16="http://schemas.microsoft.com/office/drawing/2014/main" id="{DB92F8EC-0293-CCB9-E6DA-6AEE090C3B17}"/>
              </a:ext>
            </a:extLst>
          </p:cNvPr>
          <p:cNvSpPr/>
          <p:nvPr/>
        </p:nvSpPr>
        <p:spPr>
          <a:xfrm>
            <a:off x="22335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127" name="Rectangle 126">
            <a:extLst>
              <a:ext uri="{FF2B5EF4-FFF2-40B4-BE49-F238E27FC236}">
                <a16:creationId xmlns:a16="http://schemas.microsoft.com/office/drawing/2014/main" id="{1FEABB10-C095-2F4F-242E-92B33A32A1F4}"/>
              </a:ext>
            </a:extLst>
          </p:cNvPr>
          <p:cNvSpPr/>
          <p:nvPr/>
        </p:nvSpPr>
        <p:spPr>
          <a:xfrm>
            <a:off x="31479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128" name="Rectangle 127">
            <a:extLst>
              <a:ext uri="{FF2B5EF4-FFF2-40B4-BE49-F238E27FC236}">
                <a16:creationId xmlns:a16="http://schemas.microsoft.com/office/drawing/2014/main" id="{8777A362-BB51-E0D3-627D-C3275056FCD7}"/>
              </a:ext>
            </a:extLst>
          </p:cNvPr>
          <p:cNvSpPr/>
          <p:nvPr/>
        </p:nvSpPr>
        <p:spPr>
          <a:xfrm>
            <a:off x="40623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29" name="Rectangle 128">
            <a:extLst>
              <a:ext uri="{FF2B5EF4-FFF2-40B4-BE49-F238E27FC236}">
                <a16:creationId xmlns:a16="http://schemas.microsoft.com/office/drawing/2014/main" id="{01C718A7-2FA0-A5D2-6111-C6E22E19CCAE}"/>
              </a:ext>
            </a:extLst>
          </p:cNvPr>
          <p:cNvSpPr/>
          <p:nvPr/>
        </p:nvSpPr>
        <p:spPr>
          <a:xfrm>
            <a:off x="4976716" y="2057400"/>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grpSp>
        <p:nvGrpSpPr>
          <p:cNvPr id="11" name="Group 10">
            <a:extLst>
              <a:ext uri="{FF2B5EF4-FFF2-40B4-BE49-F238E27FC236}">
                <a16:creationId xmlns:a16="http://schemas.microsoft.com/office/drawing/2014/main" id="{4F5456A1-670B-127A-D50F-F4668B4ED8C3}"/>
              </a:ext>
            </a:extLst>
          </p:cNvPr>
          <p:cNvGrpSpPr/>
          <p:nvPr/>
        </p:nvGrpSpPr>
        <p:grpSpPr>
          <a:xfrm>
            <a:off x="2629379" y="5701860"/>
            <a:ext cx="973814" cy="359213"/>
            <a:chOff x="1726604" y="3079947"/>
            <a:chExt cx="1895519" cy="359213"/>
          </a:xfrm>
        </p:grpSpPr>
        <p:cxnSp>
          <p:nvCxnSpPr>
            <p:cNvPr id="16" name="Straight Connector 15">
              <a:extLst>
                <a:ext uri="{FF2B5EF4-FFF2-40B4-BE49-F238E27FC236}">
                  <a16:creationId xmlns:a16="http://schemas.microsoft.com/office/drawing/2014/main" id="{1B506B64-FBA6-653D-A1E7-C7D66E89D0C6}"/>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DAC38B-CA89-0FE2-82E3-A4A965A38935}"/>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196CFF-09C3-34AC-302F-980E209C3660}"/>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A019A086-EE9F-F846-A4E5-758B3FD5DB99}"/>
              </a:ext>
            </a:extLst>
          </p:cNvPr>
          <p:cNvSpPr/>
          <p:nvPr/>
        </p:nvSpPr>
        <p:spPr>
          <a:xfrm>
            <a:off x="6758084" y="211607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24" name="Rectangle 23">
            <a:extLst>
              <a:ext uri="{FF2B5EF4-FFF2-40B4-BE49-F238E27FC236}">
                <a16:creationId xmlns:a16="http://schemas.microsoft.com/office/drawing/2014/main" id="{C2FD9955-F68A-0A14-EDD7-1CDA82F1BDCF}"/>
              </a:ext>
            </a:extLst>
          </p:cNvPr>
          <p:cNvSpPr/>
          <p:nvPr/>
        </p:nvSpPr>
        <p:spPr>
          <a:xfrm>
            <a:off x="7672484" y="211607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11</a:t>
            </a:r>
          </a:p>
        </p:txBody>
      </p:sp>
      <p:sp>
        <p:nvSpPr>
          <p:cNvPr id="25" name="Rectangle 24">
            <a:extLst>
              <a:ext uri="{FF2B5EF4-FFF2-40B4-BE49-F238E27FC236}">
                <a16:creationId xmlns:a16="http://schemas.microsoft.com/office/drawing/2014/main" id="{EE6D075D-A421-9F33-0A26-33CFFB7ADF94}"/>
              </a:ext>
            </a:extLst>
          </p:cNvPr>
          <p:cNvSpPr/>
          <p:nvPr/>
        </p:nvSpPr>
        <p:spPr>
          <a:xfrm>
            <a:off x="8586884" y="2116075"/>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33</a:t>
            </a:r>
          </a:p>
        </p:txBody>
      </p:sp>
      <p:sp>
        <p:nvSpPr>
          <p:cNvPr id="26" name="Rectangle 25">
            <a:extLst>
              <a:ext uri="{FF2B5EF4-FFF2-40B4-BE49-F238E27FC236}">
                <a16:creationId xmlns:a16="http://schemas.microsoft.com/office/drawing/2014/main" id="{957EE77E-659B-24ED-6E80-955ECA415518}"/>
              </a:ext>
            </a:extLst>
          </p:cNvPr>
          <p:cNvSpPr/>
          <p:nvPr/>
        </p:nvSpPr>
        <p:spPr>
          <a:xfrm>
            <a:off x="9501284" y="2116075"/>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44</a:t>
            </a:r>
          </a:p>
        </p:txBody>
      </p:sp>
      <p:sp>
        <p:nvSpPr>
          <p:cNvPr id="27" name="Rectangle 26">
            <a:extLst>
              <a:ext uri="{FF2B5EF4-FFF2-40B4-BE49-F238E27FC236}">
                <a16:creationId xmlns:a16="http://schemas.microsoft.com/office/drawing/2014/main" id="{5E21D999-CB6F-95FB-4AEE-240B2C679E4C}"/>
              </a:ext>
            </a:extLst>
          </p:cNvPr>
          <p:cNvSpPr/>
          <p:nvPr/>
        </p:nvSpPr>
        <p:spPr>
          <a:xfrm>
            <a:off x="10415684" y="2116075"/>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55</a:t>
            </a:r>
          </a:p>
        </p:txBody>
      </p:sp>
      <p:grpSp>
        <p:nvGrpSpPr>
          <p:cNvPr id="28" name="Group 27">
            <a:extLst>
              <a:ext uri="{FF2B5EF4-FFF2-40B4-BE49-F238E27FC236}">
                <a16:creationId xmlns:a16="http://schemas.microsoft.com/office/drawing/2014/main" id="{C0449E20-6DD6-7BD8-1A50-E0089F0D9052}"/>
              </a:ext>
            </a:extLst>
          </p:cNvPr>
          <p:cNvGrpSpPr/>
          <p:nvPr/>
        </p:nvGrpSpPr>
        <p:grpSpPr>
          <a:xfrm>
            <a:off x="7155870" y="3030475"/>
            <a:ext cx="973814" cy="359213"/>
            <a:chOff x="1726604" y="3079947"/>
            <a:chExt cx="1895519" cy="359213"/>
          </a:xfrm>
        </p:grpSpPr>
        <p:cxnSp>
          <p:nvCxnSpPr>
            <p:cNvPr id="29" name="Straight Connector 28">
              <a:extLst>
                <a:ext uri="{FF2B5EF4-FFF2-40B4-BE49-F238E27FC236}">
                  <a16:creationId xmlns:a16="http://schemas.microsoft.com/office/drawing/2014/main" id="{4D3D7F46-8F79-FBA8-34E9-474935BC3695}"/>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CF871F-D94F-7959-DBEE-CE54B4142810}"/>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6211DE1-24DF-D78B-B14F-B638DD753D47}"/>
                </a:ext>
              </a:extLst>
            </p:cNvPr>
            <p:cNvCxnSpPr>
              <a:cxnSpLocks/>
            </p:cNvCxnSpPr>
            <p:nvPr/>
          </p:nvCxnSpPr>
          <p:spPr>
            <a:xfrm>
              <a:off x="3604114" y="307994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9FC00F44-ECDA-88A8-CB32-9E1EFA5F6C59}"/>
              </a:ext>
            </a:extLst>
          </p:cNvPr>
          <p:cNvSpPr txBox="1"/>
          <p:nvPr/>
        </p:nvSpPr>
        <p:spPr>
          <a:xfrm>
            <a:off x="6499249" y="552625"/>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4</a:t>
            </a:r>
          </a:p>
        </p:txBody>
      </p:sp>
      <p:sp>
        <p:nvSpPr>
          <p:cNvPr id="38" name="TextBox 37">
            <a:extLst>
              <a:ext uri="{FF2B5EF4-FFF2-40B4-BE49-F238E27FC236}">
                <a16:creationId xmlns:a16="http://schemas.microsoft.com/office/drawing/2014/main" id="{DC230BC0-5ACD-7F42-9D23-16A5A5FAE516}"/>
              </a:ext>
            </a:extLst>
          </p:cNvPr>
          <p:cNvSpPr txBox="1"/>
          <p:nvPr/>
        </p:nvSpPr>
        <p:spPr>
          <a:xfrm>
            <a:off x="9267156" y="552625"/>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3</a:t>
            </a:r>
          </a:p>
        </p:txBody>
      </p:sp>
      <p:sp>
        <p:nvSpPr>
          <p:cNvPr id="39" name="Rectangle 38">
            <a:extLst>
              <a:ext uri="{FF2B5EF4-FFF2-40B4-BE49-F238E27FC236}">
                <a16:creationId xmlns:a16="http://schemas.microsoft.com/office/drawing/2014/main" id="{FD5CC22D-E09D-EDAF-CD84-DE909EBFBDD0}"/>
              </a:ext>
            </a:extLst>
          </p:cNvPr>
          <p:cNvSpPr/>
          <p:nvPr/>
        </p:nvSpPr>
        <p:spPr>
          <a:xfrm>
            <a:off x="67580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40" name="Rectangle 39">
            <a:extLst>
              <a:ext uri="{FF2B5EF4-FFF2-40B4-BE49-F238E27FC236}">
                <a16:creationId xmlns:a16="http://schemas.microsoft.com/office/drawing/2014/main" id="{2A81E6D8-BBB6-2232-A7A7-3E43393D40FF}"/>
              </a:ext>
            </a:extLst>
          </p:cNvPr>
          <p:cNvSpPr/>
          <p:nvPr/>
        </p:nvSpPr>
        <p:spPr>
          <a:xfrm>
            <a:off x="76724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41" name="Rectangle 40">
            <a:extLst>
              <a:ext uri="{FF2B5EF4-FFF2-40B4-BE49-F238E27FC236}">
                <a16:creationId xmlns:a16="http://schemas.microsoft.com/office/drawing/2014/main" id="{218AF318-5699-D8BA-D831-8656C3F97902}"/>
              </a:ext>
            </a:extLst>
          </p:cNvPr>
          <p:cNvSpPr/>
          <p:nvPr/>
        </p:nvSpPr>
        <p:spPr>
          <a:xfrm>
            <a:off x="85868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42" name="Rectangle 41">
            <a:extLst>
              <a:ext uri="{FF2B5EF4-FFF2-40B4-BE49-F238E27FC236}">
                <a16:creationId xmlns:a16="http://schemas.microsoft.com/office/drawing/2014/main" id="{C3418577-BF98-6F24-B77B-709858E4C2B7}"/>
              </a:ext>
            </a:extLst>
          </p:cNvPr>
          <p:cNvSpPr/>
          <p:nvPr/>
        </p:nvSpPr>
        <p:spPr>
          <a:xfrm>
            <a:off x="95012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43" name="Rectangle 42">
            <a:extLst>
              <a:ext uri="{FF2B5EF4-FFF2-40B4-BE49-F238E27FC236}">
                <a16:creationId xmlns:a16="http://schemas.microsoft.com/office/drawing/2014/main" id="{1AFA9C05-D1B0-6384-257D-2DC08758F924}"/>
              </a:ext>
            </a:extLst>
          </p:cNvPr>
          <p:cNvSpPr/>
          <p:nvPr/>
        </p:nvSpPr>
        <p:spPr>
          <a:xfrm>
            <a:off x="10415684" y="1201675"/>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48" name="Rectangle 47">
            <a:extLst>
              <a:ext uri="{FF2B5EF4-FFF2-40B4-BE49-F238E27FC236}">
                <a16:creationId xmlns:a16="http://schemas.microsoft.com/office/drawing/2014/main" id="{18A0DEA0-263A-AE51-B525-1BD581001019}"/>
              </a:ext>
            </a:extLst>
          </p:cNvPr>
          <p:cNvSpPr/>
          <p:nvPr/>
        </p:nvSpPr>
        <p:spPr>
          <a:xfrm>
            <a:off x="6758084" y="5159744"/>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49" name="Rectangle 48">
            <a:extLst>
              <a:ext uri="{FF2B5EF4-FFF2-40B4-BE49-F238E27FC236}">
                <a16:creationId xmlns:a16="http://schemas.microsoft.com/office/drawing/2014/main" id="{29B11153-13B5-39B2-E8A1-AE8FB8C5DA66}"/>
              </a:ext>
            </a:extLst>
          </p:cNvPr>
          <p:cNvSpPr/>
          <p:nvPr/>
        </p:nvSpPr>
        <p:spPr>
          <a:xfrm>
            <a:off x="7672484" y="5159744"/>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22</a:t>
            </a:r>
          </a:p>
        </p:txBody>
      </p:sp>
      <p:sp>
        <p:nvSpPr>
          <p:cNvPr id="50" name="Rectangle 49">
            <a:extLst>
              <a:ext uri="{FF2B5EF4-FFF2-40B4-BE49-F238E27FC236}">
                <a16:creationId xmlns:a16="http://schemas.microsoft.com/office/drawing/2014/main" id="{FD3040BC-A0ED-757D-3E8B-7DB27B53C3C9}"/>
              </a:ext>
            </a:extLst>
          </p:cNvPr>
          <p:cNvSpPr/>
          <p:nvPr/>
        </p:nvSpPr>
        <p:spPr>
          <a:xfrm>
            <a:off x="8586884" y="5159744"/>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33</a:t>
            </a:r>
          </a:p>
        </p:txBody>
      </p:sp>
      <p:sp>
        <p:nvSpPr>
          <p:cNvPr id="51" name="Rectangle 50">
            <a:extLst>
              <a:ext uri="{FF2B5EF4-FFF2-40B4-BE49-F238E27FC236}">
                <a16:creationId xmlns:a16="http://schemas.microsoft.com/office/drawing/2014/main" id="{D482AA37-822B-CDF8-9E07-A8459FE40731}"/>
              </a:ext>
            </a:extLst>
          </p:cNvPr>
          <p:cNvSpPr/>
          <p:nvPr/>
        </p:nvSpPr>
        <p:spPr>
          <a:xfrm>
            <a:off x="9501284" y="5159744"/>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44</a:t>
            </a:r>
          </a:p>
        </p:txBody>
      </p:sp>
      <p:sp>
        <p:nvSpPr>
          <p:cNvPr id="52" name="Rectangle 51">
            <a:extLst>
              <a:ext uri="{FF2B5EF4-FFF2-40B4-BE49-F238E27FC236}">
                <a16:creationId xmlns:a16="http://schemas.microsoft.com/office/drawing/2014/main" id="{775CF3C3-2EF0-3C3A-3D96-C2F6B48E178E}"/>
              </a:ext>
            </a:extLst>
          </p:cNvPr>
          <p:cNvSpPr/>
          <p:nvPr/>
        </p:nvSpPr>
        <p:spPr>
          <a:xfrm>
            <a:off x="10415684" y="5159744"/>
            <a:ext cx="914400" cy="914400"/>
          </a:xfrm>
          <a:prstGeom prst="rect">
            <a:avLst/>
          </a:prstGeom>
          <a:noFill/>
          <a:ln w="76200">
            <a:solidFill>
              <a:srgbClr val="FF58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5862"/>
                </a:solidFill>
              </a:rPr>
              <a:t>55</a:t>
            </a:r>
          </a:p>
        </p:txBody>
      </p:sp>
      <p:sp>
        <p:nvSpPr>
          <p:cNvPr id="57" name="Rectangle 56">
            <a:extLst>
              <a:ext uri="{FF2B5EF4-FFF2-40B4-BE49-F238E27FC236}">
                <a16:creationId xmlns:a16="http://schemas.microsoft.com/office/drawing/2014/main" id="{ABBE203C-F16A-8332-0EF0-4FEC28E27C26}"/>
              </a:ext>
            </a:extLst>
          </p:cNvPr>
          <p:cNvSpPr/>
          <p:nvPr/>
        </p:nvSpPr>
        <p:spPr>
          <a:xfrm>
            <a:off x="67580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58" name="Rectangle 57">
            <a:extLst>
              <a:ext uri="{FF2B5EF4-FFF2-40B4-BE49-F238E27FC236}">
                <a16:creationId xmlns:a16="http://schemas.microsoft.com/office/drawing/2014/main" id="{7B0EF246-4087-F2B0-B7F2-1838C2620364}"/>
              </a:ext>
            </a:extLst>
          </p:cNvPr>
          <p:cNvSpPr/>
          <p:nvPr/>
        </p:nvSpPr>
        <p:spPr>
          <a:xfrm>
            <a:off x="76724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59" name="Rectangle 58">
            <a:extLst>
              <a:ext uri="{FF2B5EF4-FFF2-40B4-BE49-F238E27FC236}">
                <a16:creationId xmlns:a16="http://schemas.microsoft.com/office/drawing/2014/main" id="{E57165E7-A7F5-462B-2F8A-FBA23A21568A}"/>
              </a:ext>
            </a:extLst>
          </p:cNvPr>
          <p:cNvSpPr/>
          <p:nvPr/>
        </p:nvSpPr>
        <p:spPr>
          <a:xfrm>
            <a:off x="85868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61" name="Rectangle 60">
            <a:extLst>
              <a:ext uri="{FF2B5EF4-FFF2-40B4-BE49-F238E27FC236}">
                <a16:creationId xmlns:a16="http://schemas.microsoft.com/office/drawing/2014/main" id="{33E43E32-3130-3C84-58F4-165B9486253C}"/>
              </a:ext>
            </a:extLst>
          </p:cNvPr>
          <p:cNvSpPr/>
          <p:nvPr/>
        </p:nvSpPr>
        <p:spPr>
          <a:xfrm>
            <a:off x="95012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62" name="Rectangle 61">
            <a:extLst>
              <a:ext uri="{FF2B5EF4-FFF2-40B4-BE49-F238E27FC236}">
                <a16:creationId xmlns:a16="http://schemas.microsoft.com/office/drawing/2014/main" id="{A3353C9B-D548-71B0-1788-6B6696CEBE52}"/>
              </a:ext>
            </a:extLst>
          </p:cNvPr>
          <p:cNvSpPr/>
          <p:nvPr/>
        </p:nvSpPr>
        <p:spPr>
          <a:xfrm>
            <a:off x="10415684" y="4245344"/>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63" name="TextBox 62">
            <a:extLst>
              <a:ext uri="{FF2B5EF4-FFF2-40B4-BE49-F238E27FC236}">
                <a16:creationId xmlns:a16="http://schemas.microsoft.com/office/drawing/2014/main" id="{F76FDBDD-C58F-FE7F-C004-7B8638D22AD2}"/>
              </a:ext>
            </a:extLst>
          </p:cNvPr>
          <p:cNvSpPr txBox="1"/>
          <p:nvPr/>
        </p:nvSpPr>
        <p:spPr>
          <a:xfrm>
            <a:off x="7974135" y="3630583"/>
            <a:ext cx="1984349" cy="707886"/>
          </a:xfrm>
          <a:prstGeom prst="rect">
            <a:avLst/>
          </a:prstGeom>
          <a:noFill/>
        </p:spPr>
        <p:txBody>
          <a:bodyPr wrap="square" rtlCol="0">
            <a:spAutoFit/>
          </a:bodyPr>
          <a:lstStyle/>
          <a:p>
            <a:pPr algn="ctr"/>
            <a:r>
              <a:rPr lang="en-US" sz="4000" dirty="0">
                <a:solidFill>
                  <a:srgbClr val="03EDF9"/>
                </a:solidFill>
                <a:latin typeface="Tw Cen MT" panose="020B0602020104020603" pitchFamily="34" charset="0"/>
              </a:rPr>
              <a:t>Result</a:t>
            </a:r>
          </a:p>
        </p:txBody>
      </p:sp>
    </p:spTree>
    <p:extLst>
      <p:ext uri="{BB962C8B-B14F-4D97-AF65-F5344CB8AC3E}">
        <p14:creationId xmlns:p14="http://schemas.microsoft.com/office/powerpoint/2010/main" val="318054013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23" grpId="0" animBg="1"/>
      <p:bldP spid="24" grpId="0" animBg="1"/>
      <p:bldP spid="25" grpId="0" animBg="1"/>
      <p:bldP spid="26" grpId="0" animBg="1"/>
      <p:bldP spid="27" grpId="0" animBg="1"/>
      <p:bldP spid="37" grpId="0"/>
      <p:bldP spid="38" grpId="0"/>
      <p:bldP spid="39" grpId="0"/>
      <p:bldP spid="40" grpId="0"/>
      <p:bldP spid="41" grpId="0"/>
      <p:bldP spid="42" grpId="0"/>
      <p:bldP spid="43" grpId="0"/>
      <p:bldP spid="48" grpId="0" animBg="1"/>
      <p:bldP spid="49" grpId="0" animBg="1"/>
      <p:bldP spid="50" grpId="0" animBg="1"/>
      <p:bldP spid="51" grpId="0" animBg="1"/>
      <p:bldP spid="52" grpId="0" animBg="1"/>
      <p:bldP spid="57" grpId="0"/>
      <p:bldP spid="58" grpId="0"/>
      <p:bldP spid="59" grpId="0"/>
      <p:bldP spid="61" grpId="0"/>
      <p:bldP spid="62" grpId="0"/>
      <p:bldP spid="63"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2" name="TextBox 1">
            <a:extLst>
              <a:ext uri="{FF2B5EF4-FFF2-40B4-BE49-F238E27FC236}">
                <a16:creationId xmlns:a16="http://schemas.microsoft.com/office/drawing/2014/main" id="{725049B5-771F-58AD-A472-D0BAFE69B1C5}"/>
              </a:ext>
            </a:extLst>
          </p:cNvPr>
          <p:cNvSpPr txBox="1"/>
          <p:nvPr/>
        </p:nvSpPr>
        <p:spPr>
          <a:xfrm>
            <a:off x="821227" y="752183"/>
            <a:ext cx="11160027" cy="1938992"/>
          </a:xfrm>
          <a:prstGeom prst="rect">
            <a:avLst/>
          </a:prstGeom>
          <a:noFill/>
        </p:spPr>
        <p:txBody>
          <a:bodyPr wrap="square" rtlCol="0">
            <a:spAutoFit/>
          </a:bodyPr>
          <a:lstStyle/>
          <a:p>
            <a:pPr algn="just"/>
            <a:r>
              <a:rPr lang="en-US" sz="4000" b="1" dirty="0">
                <a:solidFill>
                  <a:srgbClr val="03EDF9"/>
                </a:solidFill>
                <a:latin typeface="Tw Cen MT" panose="020B0602020104020603" pitchFamily="34" charset="0"/>
              </a:rPr>
              <a:t>Insertion sort </a:t>
            </a:r>
            <a:r>
              <a:rPr lang="en-US" sz="4000" dirty="0">
                <a:solidFill>
                  <a:srgbClr val="03EDF9"/>
                </a:solidFill>
                <a:latin typeface="Tw Cen MT" panose="020B0602020104020603" pitchFamily="34" charset="0"/>
              </a:rPr>
              <a:t>is a sorting algorithm that places an unsorted element at its suitable place in each iteration.</a:t>
            </a:r>
          </a:p>
        </p:txBody>
      </p:sp>
      <p:pic>
        <p:nvPicPr>
          <p:cNvPr id="7" name="Picture 6" descr="A person holding a card&#10;&#10;Description automatically generated with low confidence">
            <a:extLst>
              <a:ext uri="{FF2B5EF4-FFF2-40B4-BE49-F238E27FC236}">
                <a16:creationId xmlns:a16="http://schemas.microsoft.com/office/drawing/2014/main" id="{61D0FC7D-2C0C-3C26-0FFF-31F98738B46D}"/>
              </a:ext>
            </a:extLst>
          </p:cNvPr>
          <p:cNvPicPr>
            <a:picLocks noChangeAspect="1"/>
          </p:cNvPicPr>
          <p:nvPr/>
        </p:nvPicPr>
        <p:blipFill rotWithShape="1">
          <a:blip r:embed="rId3">
            <a:extLst>
              <a:ext uri="{28A0092B-C50C-407E-A947-70E740481C1C}">
                <a14:useLocalDpi xmlns:a14="http://schemas.microsoft.com/office/drawing/2010/main" val="0"/>
              </a:ext>
            </a:extLst>
          </a:blip>
          <a:srcRect t="11199" b="6124"/>
          <a:stretch/>
        </p:blipFill>
        <p:spPr>
          <a:xfrm>
            <a:off x="3895766" y="2482472"/>
            <a:ext cx="5163173" cy="3368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737D48EF-4BC9-E510-9EB9-A09C1BCE5E2B}"/>
              </a:ext>
            </a:extLst>
          </p:cNvPr>
          <p:cNvSpPr txBox="1"/>
          <p:nvPr/>
        </p:nvSpPr>
        <p:spPr>
          <a:xfrm>
            <a:off x="821227" y="7214215"/>
            <a:ext cx="11160027" cy="3539430"/>
          </a:xfrm>
          <a:prstGeom prst="rect">
            <a:avLst/>
          </a:prstGeom>
          <a:noFill/>
        </p:spPr>
        <p:txBody>
          <a:bodyPr wrap="square" rtlCol="0">
            <a:spAutoFit/>
          </a:bodyPr>
          <a:lstStyle/>
          <a:p>
            <a:pPr algn="just"/>
            <a:r>
              <a:rPr lang="en-US" sz="2800" dirty="0">
                <a:solidFill>
                  <a:srgbClr val="03EDF9"/>
                </a:solidFill>
                <a:latin typeface="Tw Cen MT" panose="020B0602020104020603" pitchFamily="34" charset="0"/>
              </a:rPr>
              <a:t>Insertion sort works similarly as we sort cards in our hand in a card game.</a:t>
            </a:r>
          </a:p>
          <a:p>
            <a:pPr algn="just"/>
            <a:endParaRPr lang="en-US" sz="2800" dirty="0">
              <a:solidFill>
                <a:srgbClr val="03EDF9"/>
              </a:solidFill>
              <a:latin typeface="Tw Cen MT" panose="020B0602020104020603" pitchFamily="34" charset="0"/>
            </a:endParaRPr>
          </a:p>
          <a:p>
            <a:pPr algn="just"/>
            <a:r>
              <a:rPr lang="en-US" sz="2800" dirty="0">
                <a:solidFill>
                  <a:srgbClr val="03EDF9"/>
                </a:solidFill>
                <a:latin typeface="Tw Cen MT" panose="020B0602020104020603" pitchFamily="34" charset="0"/>
              </a:rPr>
              <a:t>We assume that the first card is already sorted then, we select an unsorted card. If the unsorted card is greater than the card in hand, it is placed on the right otherwise, to the left. In the same way, other unsorted cards are taken and put in their right place.</a:t>
            </a:r>
          </a:p>
          <a:p>
            <a:pPr algn="just"/>
            <a:endParaRPr lang="en-US" sz="2800" dirty="0">
              <a:solidFill>
                <a:srgbClr val="03EDF9"/>
              </a:solidFill>
              <a:latin typeface="Tw Cen MT" panose="020B0602020104020603" pitchFamily="34" charset="0"/>
            </a:endParaRPr>
          </a:p>
          <a:p>
            <a:pPr algn="just"/>
            <a:r>
              <a:rPr lang="en-US" sz="2800" dirty="0">
                <a:solidFill>
                  <a:srgbClr val="03EDF9"/>
                </a:solidFill>
                <a:latin typeface="Tw Cen MT" panose="020B0602020104020603" pitchFamily="34" charset="0"/>
              </a:rPr>
              <a:t>A similar approach is used by insertion sort.</a:t>
            </a:r>
          </a:p>
        </p:txBody>
      </p:sp>
    </p:spTree>
    <p:extLst>
      <p:ext uri="{BB962C8B-B14F-4D97-AF65-F5344CB8AC3E}">
        <p14:creationId xmlns:p14="http://schemas.microsoft.com/office/powerpoint/2010/main" val="313687799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Insertion sort</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1716902" y="3259018"/>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3" name="TextBox 122">
            <a:extLst>
              <a:ext uri="{FF2B5EF4-FFF2-40B4-BE49-F238E27FC236}">
                <a16:creationId xmlns:a16="http://schemas.microsoft.com/office/drawing/2014/main" id="{2A55287F-DCF6-8D20-701D-B6610400FF38}"/>
              </a:ext>
            </a:extLst>
          </p:cNvPr>
          <p:cNvSpPr txBox="1"/>
          <p:nvPr/>
        </p:nvSpPr>
        <p:spPr>
          <a:xfrm>
            <a:off x="821228" y="12287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1</a:t>
            </a:r>
          </a:p>
        </p:txBody>
      </p:sp>
      <p:sp>
        <p:nvSpPr>
          <p:cNvPr id="124" name="TextBox 123">
            <a:extLst>
              <a:ext uri="{FF2B5EF4-FFF2-40B4-BE49-F238E27FC236}">
                <a16:creationId xmlns:a16="http://schemas.microsoft.com/office/drawing/2014/main" id="{AE287348-29C7-8C61-1854-5FD2445D8D71}"/>
              </a:ext>
            </a:extLst>
          </p:cNvPr>
          <p:cNvSpPr txBox="1"/>
          <p:nvPr/>
        </p:nvSpPr>
        <p:spPr>
          <a:xfrm>
            <a:off x="3589135" y="12287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1</a:t>
            </a:r>
          </a:p>
        </p:txBody>
      </p:sp>
      <p:sp>
        <p:nvSpPr>
          <p:cNvPr id="27" name="Rectangle 26">
            <a:extLst>
              <a:ext uri="{FF2B5EF4-FFF2-40B4-BE49-F238E27FC236}">
                <a16:creationId xmlns:a16="http://schemas.microsoft.com/office/drawing/2014/main" id="{2AD3016C-AB59-90F8-A5F7-50B695F24BA3}"/>
              </a:ext>
            </a:extLst>
          </p:cNvPr>
          <p:cNvSpPr/>
          <p:nvPr/>
        </p:nvSpPr>
        <p:spPr>
          <a:xfrm>
            <a:off x="12552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28" name="Rectangle 27">
            <a:extLst>
              <a:ext uri="{FF2B5EF4-FFF2-40B4-BE49-F238E27FC236}">
                <a16:creationId xmlns:a16="http://schemas.microsoft.com/office/drawing/2014/main" id="{8C174328-9518-3D7F-32C6-C35487B23738}"/>
              </a:ext>
            </a:extLst>
          </p:cNvPr>
          <p:cNvSpPr/>
          <p:nvPr/>
        </p:nvSpPr>
        <p:spPr>
          <a:xfrm>
            <a:off x="21696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29" name="Rectangle 28">
            <a:extLst>
              <a:ext uri="{FF2B5EF4-FFF2-40B4-BE49-F238E27FC236}">
                <a16:creationId xmlns:a16="http://schemas.microsoft.com/office/drawing/2014/main" id="{271DF2AF-2151-D51A-1E10-9DEB72A4C04D}"/>
              </a:ext>
            </a:extLst>
          </p:cNvPr>
          <p:cNvSpPr/>
          <p:nvPr/>
        </p:nvSpPr>
        <p:spPr>
          <a:xfrm>
            <a:off x="30840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55</a:t>
            </a:r>
          </a:p>
        </p:txBody>
      </p:sp>
      <p:sp>
        <p:nvSpPr>
          <p:cNvPr id="30" name="Rectangle 29">
            <a:extLst>
              <a:ext uri="{FF2B5EF4-FFF2-40B4-BE49-F238E27FC236}">
                <a16:creationId xmlns:a16="http://schemas.microsoft.com/office/drawing/2014/main" id="{19EFC989-2905-D187-9C9B-DBFA38C1BE4E}"/>
              </a:ext>
            </a:extLst>
          </p:cNvPr>
          <p:cNvSpPr/>
          <p:nvPr/>
        </p:nvSpPr>
        <p:spPr>
          <a:xfrm>
            <a:off x="39984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31" name="Rectangle 30">
            <a:extLst>
              <a:ext uri="{FF2B5EF4-FFF2-40B4-BE49-F238E27FC236}">
                <a16:creationId xmlns:a16="http://schemas.microsoft.com/office/drawing/2014/main" id="{C144E214-70C9-FAB3-C251-8711B7323C0A}"/>
              </a:ext>
            </a:extLst>
          </p:cNvPr>
          <p:cNvSpPr/>
          <p:nvPr/>
        </p:nvSpPr>
        <p:spPr>
          <a:xfrm>
            <a:off x="49128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32" name="Group 31">
            <a:extLst>
              <a:ext uri="{FF2B5EF4-FFF2-40B4-BE49-F238E27FC236}">
                <a16:creationId xmlns:a16="http://schemas.microsoft.com/office/drawing/2014/main" id="{957F52B8-6D56-05BF-7564-D24BA9AD4168}"/>
              </a:ext>
            </a:extLst>
          </p:cNvPr>
          <p:cNvGrpSpPr/>
          <p:nvPr/>
        </p:nvGrpSpPr>
        <p:grpSpPr>
          <a:xfrm>
            <a:off x="3278615" y="5772532"/>
            <a:ext cx="493285" cy="359213"/>
            <a:chOff x="1726604" y="3079947"/>
            <a:chExt cx="1895519" cy="359213"/>
          </a:xfrm>
        </p:grpSpPr>
        <p:cxnSp>
          <p:nvCxnSpPr>
            <p:cNvPr id="33" name="Straight Connector 32">
              <a:extLst>
                <a:ext uri="{FF2B5EF4-FFF2-40B4-BE49-F238E27FC236}">
                  <a16:creationId xmlns:a16="http://schemas.microsoft.com/office/drawing/2014/main" id="{3A11C0D3-0266-424D-906D-BB6C7AC6D68B}"/>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690BB9-29E9-8C9B-46FE-486408308BA7}"/>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DC6AA28-B49F-E487-E947-68FB531B447A}"/>
                </a:ext>
              </a:extLst>
            </p:cNvPr>
            <p:cNvCxnSpPr>
              <a:cxnSpLocks/>
            </p:cNvCxnSpPr>
            <p:nvPr/>
          </p:nvCxnSpPr>
          <p:spPr>
            <a:xfrm>
              <a:off x="3604114" y="3079947"/>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9766E8B-5A21-4B85-468D-307F8A37785B}"/>
              </a:ext>
            </a:extLst>
          </p:cNvPr>
          <p:cNvSpPr txBox="1"/>
          <p:nvPr/>
        </p:nvSpPr>
        <p:spPr>
          <a:xfrm>
            <a:off x="1106439" y="38150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2</a:t>
            </a:r>
          </a:p>
        </p:txBody>
      </p:sp>
      <p:sp>
        <p:nvSpPr>
          <p:cNvPr id="37" name="TextBox 36">
            <a:extLst>
              <a:ext uri="{FF2B5EF4-FFF2-40B4-BE49-F238E27FC236}">
                <a16:creationId xmlns:a16="http://schemas.microsoft.com/office/drawing/2014/main" id="{89AFAB20-D095-16AE-7779-66CBA2A53A03}"/>
              </a:ext>
            </a:extLst>
          </p:cNvPr>
          <p:cNvSpPr txBox="1"/>
          <p:nvPr/>
        </p:nvSpPr>
        <p:spPr>
          <a:xfrm>
            <a:off x="3874346" y="38150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2</a:t>
            </a:r>
          </a:p>
        </p:txBody>
      </p:sp>
      <p:sp>
        <p:nvSpPr>
          <p:cNvPr id="44" name="Rectangle 43">
            <a:extLst>
              <a:ext uri="{FF2B5EF4-FFF2-40B4-BE49-F238E27FC236}">
                <a16:creationId xmlns:a16="http://schemas.microsoft.com/office/drawing/2014/main" id="{60750F94-4FCC-BEB5-3C23-A26A592D49C3}"/>
              </a:ext>
            </a:extLst>
          </p:cNvPr>
          <p:cNvSpPr/>
          <p:nvPr/>
        </p:nvSpPr>
        <p:spPr>
          <a:xfrm>
            <a:off x="65475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45" name="Rectangle 44">
            <a:extLst>
              <a:ext uri="{FF2B5EF4-FFF2-40B4-BE49-F238E27FC236}">
                <a16:creationId xmlns:a16="http://schemas.microsoft.com/office/drawing/2014/main" id="{B77F4E8A-6B75-A9E3-8267-F27F850B9322}"/>
              </a:ext>
            </a:extLst>
          </p:cNvPr>
          <p:cNvSpPr/>
          <p:nvPr/>
        </p:nvSpPr>
        <p:spPr>
          <a:xfrm>
            <a:off x="74619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46" name="Rectangle 45">
            <a:extLst>
              <a:ext uri="{FF2B5EF4-FFF2-40B4-BE49-F238E27FC236}">
                <a16:creationId xmlns:a16="http://schemas.microsoft.com/office/drawing/2014/main" id="{E379D3B2-C1CD-8488-8427-E470DB72C9B9}"/>
              </a:ext>
            </a:extLst>
          </p:cNvPr>
          <p:cNvSpPr/>
          <p:nvPr/>
        </p:nvSpPr>
        <p:spPr>
          <a:xfrm>
            <a:off x="83763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47" name="Rectangle 46">
            <a:extLst>
              <a:ext uri="{FF2B5EF4-FFF2-40B4-BE49-F238E27FC236}">
                <a16:creationId xmlns:a16="http://schemas.microsoft.com/office/drawing/2014/main" id="{90C25BE2-213B-59D2-1385-B9859C17F44F}"/>
              </a:ext>
            </a:extLst>
          </p:cNvPr>
          <p:cNvSpPr/>
          <p:nvPr/>
        </p:nvSpPr>
        <p:spPr>
          <a:xfrm>
            <a:off x="92907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48" name="Rectangle 47">
            <a:extLst>
              <a:ext uri="{FF2B5EF4-FFF2-40B4-BE49-F238E27FC236}">
                <a16:creationId xmlns:a16="http://schemas.microsoft.com/office/drawing/2014/main" id="{78C704CB-EDAD-0F44-AFB7-797B45568E09}"/>
              </a:ext>
            </a:extLst>
          </p:cNvPr>
          <p:cNvSpPr/>
          <p:nvPr/>
        </p:nvSpPr>
        <p:spPr>
          <a:xfrm>
            <a:off x="102051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49" name="Group 48">
            <a:extLst>
              <a:ext uri="{FF2B5EF4-FFF2-40B4-BE49-F238E27FC236}">
                <a16:creationId xmlns:a16="http://schemas.microsoft.com/office/drawing/2014/main" id="{2E0E3CC3-E4A6-E239-BE46-2DCECEBC58E5}"/>
              </a:ext>
            </a:extLst>
          </p:cNvPr>
          <p:cNvGrpSpPr/>
          <p:nvPr/>
        </p:nvGrpSpPr>
        <p:grpSpPr>
          <a:xfrm>
            <a:off x="6940892" y="2139378"/>
            <a:ext cx="2827965" cy="359213"/>
            <a:chOff x="1726604" y="3079947"/>
            <a:chExt cx="1895519" cy="359213"/>
          </a:xfrm>
        </p:grpSpPr>
        <p:cxnSp>
          <p:nvCxnSpPr>
            <p:cNvPr id="50" name="Straight Connector 49">
              <a:extLst>
                <a:ext uri="{FF2B5EF4-FFF2-40B4-BE49-F238E27FC236}">
                  <a16:creationId xmlns:a16="http://schemas.microsoft.com/office/drawing/2014/main" id="{5D2FCA2E-C4F5-27B8-624A-2B512CE3301A}"/>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FDD44E4-BB24-FF29-1BFB-AC9F54DEEB15}"/>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C0D74B-46B0-C767-2D84-BD57F1C0D24B}"/>
                </a:ext>
              </a:extLst>
            </p:cNvPr>
            <p:cNvCxnSpPr>
              <a:cxnSpLocks/>
            </p:cNvCxnSpPr>
            <p:nvPr/>
          </p:nvCxnSpPr>
          <p:spPr>
            <a:xfrm>
              <a:off x="3604114" y="3079947"/>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AF4F0C4D-FC00-2ADF-4D70-39B4CB51A2CA}"/>
              </a:ext>
            </a:extLst>
          </p:cNvPr>
          <p:cNvSpPr txBox="1"/>
          <p:nvPr/>
        </p:nvSpPr>
        <p:spPr>
          <a:xfrm>
            <a:off x="6049681" y="10913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3</a:t>
            </a:r>
          </a:p>
        </p:txBody>
      </p:sp>
      <p:sp>
        <p:nvSpPr>
          <p:cNvPr id="54" name="TextBox 53">
            <a:extLst>
              <a:ext uri="{FF2B5EF4-FFF2-40B4-BE49-F238E27FC236}">
                <a16:creationId xmlns:a16="http://schemas.microsoft.com/office/drawing/2014/main" id="{32F834B6-E1C8-4F5B-9DE1-36D6CF294FF6}"/>
              </a:ext>
            </a:extLst>
          </p:cNvPr>
          <p:cNvSpPr txBox="1"/>
          <p:nvPr/>
        </p:nvSpPr>
        <p:spPr>
          <a:xfrm>
            <a:off x="8817588" y="10913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3</a:t>
            </a:r>
          </a:p>
        </p:txBody>
      </p:sp>
      <p:sp>
        <p:nvSpPr>
          <p:cNvPr id="55" name="Rectangle 54">
            <a:extLst>
              <a:ext uri="{FF2B5EF4-FFF2-40B4-BE49-F238E27FC236}">
                <a16:creationId xmlns:a16="http://schemas.microsoft.com/office/drawing/2014/main" id="{9DC97438-B40A-5BD6-B6C0-3EEB9B525A37}"/>
              </a:ext>
            </a:extLst>
          </p:cNvPr>
          <p:cNvSpPr/>
          <p:nvPr/>
        </p:nvSpPr>
        <p:spPr>
          <a:xfrm>
            <a:off x="64836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56" name="Rectangle 55">
            <a:extLst>
              <a:ext uri="{FF2B5EF4-FFF2-40B4-BE49-F238E27FC236}">
                <a16:creationId xmlns:a16="http://schemas.microsoft.com/office/drawing/2014/main" id="{36083202-2216-4B01-26DB-4DC736AA0A42}"/>
              </a:ext>
            </a:extLst>
          </p:cNvPr>
          <p:cNvSpPr/>
          <p:nvPr/>
        </p:nvSpPr>
        <p:spPr>
          <a:xfrm>
            <a:off x="73980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57" name="Rectangle 56">
            <a:extLst>
              <a:ext uri="{FF2B5EF4-FFF2-40B4-BE49-F238E27FC236}">
                <a16:creationId xmlns:a16="http://schemas.microsoft.com/office/drawing/2014/main" id="{D23D28D8-DEC6-6BAC-BE86-07202429363C}"/>
              </a:ext>
            </a:extLst>
          </p:cNvPr>
          <p:cNvSpPr/>
          <p:nvPr/>
        </p:nvSpPr>
        <p:spPr>
          <a:xfrm>
            <a:off x="83124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58" name="Rectangle 57">
            <a:extLst>
              <a:ext uri="{FF2B5EF4-FFF2-40B4-BE49-F238E27FC236}">
                <a16:creationId xmlns:a16="http://schemas.microsoft.com/office/drawing/2014/main" id="{B3E3D1DD-1C01-BFA4-E793-8D08D8C75688}"/>
              </a:ext>
            </a:extLst>
          </p:cNvPr>
          <p:cNvSpPr/>
          <p:nvPr/>
        </p:nvSpPr>
        <p:spPr>
          <a:xfrm>
            <a:off x="92268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59" name="Rectangle 58">
            <a:extLst>
              <a:ext uri="{FF2B5EF4-FFF2-40B4-BE49-F238E27FC236}">
                <a16:creationId xmlns:a16="http://schemas.microsoft.com/office/drawing/2014/main" id="{3AC82267-3B22-B3E8-A587-7643967DF34A}"/>
              </a:ext>
            </a:extLst>
          </p:cNvPr>
          <p:cNvSpPr/>
          <p:nvPr/>
        </p:nvSpPr>
        <p:spPr>
          <a:xfrm>
            <a:off x="101412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11</a:t>
            </a:r>
          </a:p>
        </p:txBody>
      </p:sp>
      <p:sp>
        <p:nvSpPr>
          <p:cNvPr id="65" name="TextBox 64">
            <a:extLst>
              <a:ext uri="{FF2B5EF4-FFF2-40B4-BE49-F238E27FC236}">
                <a16:creationId xmlns:a16="http://schemas.microsoft.com/office/drawing/2014/main" id="{3C092849-8148-5EB8-D1B9-BE589212A788}"/>
              </a:ext>
            </a:extLst>
          </p:cNvPr>
          <p:cNvSpPr txBox="1"/>
          <p:nvPr/>
        </p:nvSpPr>
        <p:spPr>
          <a:xfrm>
            <a:off x="6334892" y="269543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4</a:t>
            </a:r>
          </a:p>
        </p:txBody>
      </p:sp>
      <p:sp>
        <p:nvSpPr>
          <p:cNvPr id="66" name="TextBox 65">
            <a:extLst>
              <a:ext uri="{FF2B5EF4-FFF2-40B4-BE49-F238E27FC236}">
                <a16:creationId xmlns:a16="http://schemas.microsoft.com/office/drawing/2014/main" id="{6582D429-4452-F5B6-7885-CDAEC103862B}"/>
              </a:ext>
            </a:extLst>
          </p:cNvPr>
          <p:cNvSpPr txBox="1"/>
          <p:nvPr/>
        </p:nvSpPr>
        <p:spPr>
          <a:xfrm>
            <a:off x="9102799" y="269543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4</a:t>
            </a:r>
          </a:p>
        </p:txBody>
      </p:sp>
      <p:grpSp>
        <p:nvGrpSpPr>
          <p:cNvPr id="67" name="Group 66">
            <a:extLst>
              <a:ext uri="{FF2B5EF4-FFF2-40B4-BE49-F238E27FC236}">
                <a16:creationId xmlns:a16="http://schemas.microsoft.com/office/drawing/2014/main" id="{C6C97D99-4250-82FA-CD3A-7A0A4B365A2B}"/>
              </a:ext>
            </a:extLst>
          </p:cNvPr>
          <p:cNvGrpSpPr/>
          <p:nvPr/>
        </p:nvGrpSpPr>
        <p:grpSpPr>
          <a:xfrm>
            <a:off x="6892545" y="4668908"/>
            <a:ext cx="3748615" cy="359213"/>
            <a:chOff x="1726604" y="3079947"/>
            <a:chExt cx="1895519" cy="359213"/>
          </a:xfrm>
        </p:grpSpPr>
        <p:cxnSp>
          <p:nvCxnSpPr>
            <p:cNvPr id="68" name="Straight Connector 67">
              <a:extLst>
                <a:ext uri="{FF2B5EF4-FFF2-40B4-BE49-F238E27FC236}">
                  <a16:creationId xmlns:a16="http://schemas.microsoft.com/office/drawing/2014/main" id="{2C258B7C-7A44-0687-EA70-CF0AF355CD78}"/>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28345CC-E86C-57FF-8FDC-C085D36B7F4F}"/>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3C240F-2BA0-F4A7-775F-25A9C98D3C9B}"/>
                </a:ext>
              </a:extLst>
            </p:cNvPr>
            <p:cNvCxnSpPr>
              <a:cxnSpLocks/>
            </p:cNvCxnSpPr>
            <p:nvPr/>
          </p:nvCxnSpPr>
          <p:spPr>
            <a:xfrm>
              <a:off x="3604114" y="3079947"/>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99A8E974-0C8E-F696-B02B-9A09D60C79EF}"/>
              </a:ext>
            </a:extLst>
          </p:cNvPr>
          <p:cNvSpPr/>
          <p:nvPr/>
        </p:nvSpPr>
        <p:spPr>
          <a:xfrm>
            <a:off x="72461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75" name="Rectangle 74">
            <a:extLst>
              <a:ext uri="{FF2B5EF4-FFF2-40B4-BE49-F238E27FC236}">
                <a16:creationId xmlns:a16="http://schemas.microsoft.com/office/drawing/2014/main" id="{E32A8118-C7F4-09D1-F5D8-73532E117F59}"/>
              </a:ext>
            </a:extLst>
          </p:cNvPr>
          <p:cNvSpPr/>
          <p:nvPr/>
        </p:nvSpPr>
        <p:spPr>
          <a:xfrm>
            <a:off x="81605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76" name="Rectangle 75">
            <a:extLst>
              <a:ext uri="{FF2B5EF4-FFF2-40B4-BE49-F238E27FC236}">
                <a16:creationId xmlns:a16="http://schemas.microsoft.com/office/drawing/2014/main" id="{CDA51637-4880-1176-CEA7-FD3C5CD66DA1}"/>
              </a:ext>
            </a:extLst>
          </p:cNvPr>
          <p:cNvSpPr/>
          <p:nvPr/>
        </p:nvSpPr>
        <p:spPr>
          <a:xfrm>
            <a:off x="90749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82" name="Rectangle 81">
            <a:extLst>
              <a:ext uri="{FF2B5EF4-FFF2-40B4-BE49-F238E27FC236}">
                <a16:creationId xmlns:a16="http://schemas.microsoft.com/office/drawing/2014/main" id="{59D4CF95-1109-CC2C-F14E-26AF4F31C3A7}"/>
              </a:ext>
            </a:extLst>
          </p:cNvPr>
          <p:cNvSpPr/>
          <p:nvPr/>
        </p:nvSpPr>
        <p:spPr>
          <a:xfrm>
            <a:off x="99893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83" name="Rectangle 82">
            <a:extLst>
              <a:ext uri="{FF2B5EF4-FFF2-40B4-BE49-F238E27FC236}">
                <a16:creationId xmlns:a16="http://schemas.microsoft.com/office/drawing/2014/main" id="{36A58ADB-6957-D9C1-4DE9-6E2F06B1055D}"/>
              </a:ext>
            </a:extLst>
          </p:cNvPr>
          <p:cNvSpPr/>
          <p:nvPr/>
        </p:nvSpPr>
        <p:spPr>
          <a:xfrm>
            <a:off x="109037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90" name="TextBox 89">
            <a:extLst>
              <a:ext uri="{FF2B5EF4-FFF2-40B4-BE49-F238E27FC236}">
                <a16:creationId xmlns:a16="http://schemas.microsoft.com/office/drawing/2014/main" id="{474D315D-8C50-576A-2A5B-E61A64A4A96F}"/>
              </a:ext>
            </a:extLst>
          </p:cNvPr>
          <p:cNvSpPr txBox="1"/>
          <p:nvPr/>
        </p:nvSpPr>
        <p:spPr>
          <a:xfrm>
            <a:off x="5290067" y="5994963"/>
            <a:ext cx="1984349" cy="707886"/>
          </a:xfrm>
          <a:prstGeom prst="rect">
            <a:avLst/>
          </a:prstGeom>
          <a:noFill/>
        </p:spPr>
        <p:txBody>
          <a:bodyPr wrap="square" rtlCol="0">
            <a:spAutoFit/>
          </a:bodyPr>
          <a:lstStyle/>
          <a:p>
            <a:pPr algn="ctr"/>
            <a:r>
              <a:rPr lang="en-US" sz="4000" dirty="0">
                <a:solidFill>
                  <a:srgbClr val="03EDF9"/>
                </a:solidFill>
                <a:latin typeface="Tw Cen MT" panose="020B0602020104020603" pitchFamily="34" charset="0"/>
              </a:rPr>
              <a:t>Result:</a:t>
            </a:r>
          </a:p>
        </p:txBody>
      </p:sp>
    </p:spTree>
    <p:extLst>
      <p:ext uri="{BB962C8B-B14F-4D97-AF65-F5344CB8AC3E}">
        <p14:creationId xmlns:p14="http://schemas.microsoft.com/office/powerpoint/2010/main" val="15029449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4" grpId="0" animBg="1"/>
      <p:bldP spid="15" grpId="0" animBg="1"/>
      <p:bldP spid="123" grpId="0"/>
      <p:bldP spid="124" grpId="0"/>
      <p:bldP spid="27" grpId="0" animBg="1"/>
      <p:bldP spid="28" grpId="0" animBg="1"/>
      <p:bldP spid="29" grpId="0" animBg="1"/>
      <p:bldP spid="30" grpId="0" animBg="1"/>
      <p:bldP spid="31" grpId="0" animBg="1"/>
      <p:bldP spid="36" grpId="0"/>
      <p:bldP spid="37" grpId="0"/>
      <p:bldP spid="44" grpId="0" animBg="1"/>
      <p:bldP spid="45" grpId="0" animBg="1"/>
      <p:bldP spid="46" grpId="0" animBg="1"/>
      <p:bldP spid="47" grpId="0" animBg="1"/>
      <p:bldP spid="48" grpId="0" animBg="1"/>
      <p:bldP spid="53" grpId="0"/>
      <p:bldP spid="54" grpId="0"/>
      <p:bldP spid="55" grpId="0" animBg="1"/>
      <p:bldP spid="56" grpId="0" animBg="1"/>
      <p:bldP spid="57" grpId="0" animBg="1"/>
      <p:bldP spid="58" grpId="0" animBg="1"/>
      <p:bldP spid="59" grpId="0" animBg="1"/>
      <p:bldP spid="65" grpId="0"/>
      <p:bldP spid="66" grpId="0"/>
      <p:bldP spid="73" grpId="0" animBg="1"/>
      <p:bldP spid="75" grpId="0" animBg="1"/>
      <p:bldP spid="76" grpId="0" animBg="1"/>
      <p:bldP spid="82" grpId="0" animBg="1"/>
      <p:bldP spid="83" grpId="0" animBg="1"/>
      <p:bldP spid="90"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078313"/>
          </a:xfrm>
          <a:prstGeom prst="rect">
            <a:avLst/>
          </a:prstGeom>
          <a:noFill/>
        </p:spPr>
        <p:txBody>
          <a:bodyPr wrap="square" rtlCol="0">
            <a:spAutoFit/>
          </a:bodyPr>
          <a:lstStyle/>
          <a:p>
            <a:pPr algn="just"/>
            <a:r>
              <a:rPr lang="en-US" sz="3600" dirty="0">
                <a:solidFill>
                  <a:srgbClr val="03EDF9"/>
                </a:solidFill>
                <a:latin typeface="Tw Cen MT" panose="020B0602020104020603" pitchFamily="34" charset="0"/>
              </a:rPr>
              <a:t>Q[D](c) Implement in a program the following procedure to generate prime numbers from 1 to 100. This procedure is called sieve of Eratosthenes.</a:t>
            </a:r>
          </a:p>
          <a:p>
            <a:pPr algn="just"/>
            <a:endParaRPr lang="en-US" sz="3600" dirty="0">
              <a:solidFill>
                <a:srgbClr val="03EDF9"/>
              </a:solidFill>
              <a:latin typeface="Tw Cen MT" panose="020B0602020104020603" pitchFamily="34" charset="0"/>
            </a:endParaRPr>
          </a:p>
          <a:p>
            <a:pPr algn="just"/>
            <a:r>
              <a:rPr lang="en-US" sz="3600" dirty="0">
                <a:solidFill>
                  <a:srgbClr val="03EDF9"/>
                </a:solidFill>
                <a:latin typeface="Tw Cen MT" panose="020B0602020104020603" pitchFamily="34" charset="0"/>
              </a:rPr>
              <a:t>Step 1 Fill an array num[100] with numbers from 1 to 100.</a:t>
            </a:r>
          </a:p>
          <a:p>
            <a:pPr algn="just"/>
            <a:r>
              <a:rPr lang="en-US" sz="3600" dirty="0">
                <a:solidFill>
                  <a:srgbClr val="03EDF9"/>
                </a:solidFill>
                <a:latin typeface="Tw Cen MT" panose="020B0602020104020603" pitchFamily="34" charset="0"/>
              </a:rPr>
              <a:t>Step 2 Starting with the second entry in the array, set all</a:t>
            </a:r>
          </a:p>
          <a:p>
            <a:pPr algn="just"/>
            <a:r>
              <a:rPr lang="en-US" sz="3600" dirty="0">
                <a:solidFill>
                  <a:srgbClr val="03EDF9"/>
                </a:solidFill>
                <a:latin typeface="Tw Cen MT" panose="020B0602020104020603" pitchFamily="34" charset="0"/>
              </a:rPr>
              <a:t>	its multiples to zero.</a:t>
            </a:r>
          </a:p>
          <a:p>
            <a:pPr algn="just"/>
            <a:r>
              <a:rPr lang="en-US" sz="3600" dirty="0">
                <a:solidFill>
                  <a:srgbClr val="03EDF9"/>
                </a:solidFill>
                <a:latin typeface="Tw Cen MT" panose="020B0602020104020603" pitchFamily="34" charset="0"/>
              </a:rPr>
              <a:t>Step 3 Proceed to the next non-zero element and set all</a:t>
            </a:r>
          </a:p>
          <a:p>
            <a:pPr algn="just"/>
            <a:r>
              <a:rPr lang="en-US" sz="3600" dirty="0">
                <a:solidFill>
                  <a:srgbClr val="03EDF9"/>
                </a:solidFill>
                <a:latin typeface="Tw Cen MT" panose="020B0602020104020603" pitchFamily="34" charset="0"/>
              </a:rPr>
              <a:t>	its multiples to zero.</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a:t>
            </a:r>
            <a:r>
              <a:rPr lang="en-US" sz="3600" b="1">
                <a:solidFill>
                  <a:srgbClr val="03EDF9"/>
                </a:solidFill>
                <a:latin typeface="Tw Cen MT" panose="020B0602020104020603" pitchFamily="34" charset="0"/>
              </a:rPr>
              <a:t>D](c)</a:t>
            </a:r>
            <a:endParaRPr lang="en-US" sz="3600" b="1" dirty="0">
              <a:solidFill>
                <a:srgbClr val="03EDF9"/>
              </a:solidFill>
              <a:latin typeface="Tw Cen MT" panose="020B0602020104020603" pitchFamily="34" charset="0"/>
            </a:endParaRPr>
          </a:p>
        </p:txBody>
      </p:sp>
    </p:spTree>
    <p:extLst>
      <p:ext uri="{BB962C8B-B14F-4D97-AF65-F5344CB8AC3E}">
        <p14:creationId xmlns:p14="http://schemas.microsoft.com/office/powerpoint/2010/main" val="190800796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078313"/>
          </a:xfrm>
          <a:prstGeom prst="rect">
            <a:avLst/>
          </a:prstGeom>
          <a:noFill/>
        </p:spPr>
        <p:txBody>
          <a:bodyPr wrap="square" rtlCol="0">
            <a:spAutoFit/>
          </a:bodyPr>
          <a:lstStyle/>
          <a:p>
            <a:pPr algn="just"/>
            <a:r>
              <a:rPr lang="en-US" sz="3600" dirty="0">
                <a:solidFill>
                  <a:srgbClr val="03EDF9"/>
                </a:solidFill>
                <a:latin typeface="Tw Cen MT" panose="020B0602020104020603" pitchFamily="34" charset="0"/>
              </a:rPr>
              <a:t>Q[D](c) Implement in a program the following procedure to generate prime numbers from 1 to 100. This procedure is called sieve of Eratosthenes.</a:t>
            </a:r>
          </a:p>
          <a:p>
            <a:pPr algn="just"/>
            <a:endParaRPr lang="en-US" sz="3600" dirty="0">
              <a:solidFill>
                <a:srgbClr val="03EDF9"/>
              </a:solidFill>
              <a:latin typeface="Tw Cen MT" panose="020B0602020104020603" pitchFamily="34" charset="0"/>
            </a:endParaRPr>
          </a:p>
          <a:p>
            <a:pPr algn="just"/>
            <a:r>
              <a:rPr lang="en-US" sz="3600" dirty="0">
                <a:solidFill>
                  <a:srgbClr val="03EDF9"/>
                </a:solidFill>
                <a:latin typeface="Tw Cen MT" panose="020B0602020104020603" pitchFamily="34" charset="0"/>
              </a:rPr>
              <a:t>Step 4 Repeat Step 3 till you have set up the multiples of</a:t>
            </a:r>
          </a:p>
          <a:p>
            <a:pPr algn="just"/>
            <a:r>
              <a:rPr lang="en-US" sz="3600" dirty="0">
                <a:solidFill>
                  <a:srgbClr val="03EDF9"/>
                </a:solidFill>
                <a:latin typeface="Tw Cen MT" panose="020B0602020104020603" pitchFamily="34" charset="0"/>
              </a:rPr>
              <a:t>	all the non-zero elements to zero.</a:t>
            </a:r>
          </a:p>
          <a:p>
            <a:pPr algn="just"/>
            <a:r>
              <a:rPr lang="en-US" sz="3600" dirty="0">
                <a:solidFill>
                  <a:srgbClr val="03EDF9"/>
                </a:solidFill>
                <a:latin typeface="Tw Cen MT" panose="020B0602020104020603" pitchFamily="34" charset="0"/>
              </a:rPr>
              <a:t>Step 5 At the conclusion of Step 4, all the non-zero entries 	left in the array would be prime numbers, so</a:t>
            </a:r>
          </a:p>
          <a:p>
            <a:pPr algn="just"/>
            <a:r>
              <a:rPr lang="en-US" sz="3600" dirty="0">
                <a:solidFill>
                  <a:srgbClr val="03EDF9"/>
                </a:solidFill>
                <a:latin typeface="Tw Cen MT" panose="020B0602020104020603" pitchFamily="34" charset="0"/>
              </a:rPr>
              <a:t>	print out these numbers.</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Q[D](c)</a:t>
            </a:r>
          </a:p>
        </p:txBody>
      </p:sp>
    </p:spTree>
    <p:extLst>
      <p:ext uri="{BB962C8B-B14F-4D97-AF65-F5344CB8AC3E}">
        <p14:creationId xmlns:p14="http://schemas.microsoft.com/office/powerpoint/2010/main" val="364999777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3477875"/>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Q[D]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(d) Twenty-five numbers are entered from the keyboard into an array. Write a program to find out how many of them are positive, how many are negative, how many are even and how many odd.</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Q[D](d)</a:t>
            </a:r>
          </a:p>
        </p:txBody>
      </p:sp>
    </p:spTree>
    <p:extLst>
      <p:ext uri="{BB962C8B-B14F-4D97-AF65-F5344CB8AC3E}">
        <p14:creationId xmlns:p14="http://schemas.microsoft.com/office/powerpoint/2010/main" val="20705259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2246769"/>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Q[D]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(e) Write a program that interchanges the odd and even elements of an array.</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Q[D](e)</a:t>
            </a:r>
          </a:p>
        </p:txBody>
      </p:sp>
    </p:spTree>
    <p:extLst>
      <p:ext uri="{BB962C8B-B14F-4D97-AF65-F5344CB8AC3E}">
        <p14:creationId xmlns:p14="http://schemas.microsoft.com/office/powerpoint/2010/main" val="244478746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Q[D](e)</a:t>
            </a:r>
          </a:p>
        </p:txBody>
      </p:sp>
      <p:sp>
        <p:nvSpPr>
          <p:cNvPr id="5" name="TextBox 4">
            <a:extLst>
              <a:ext uri="{FF2B5EF4-FFF2-40B4-BE49-F238E27FC236}">
                <a16:creationId xmlns:a16="http://schemas.microsoft.com/office/drawing/2014/main" id="{B9F5B560-1955-641C-E3B8-C3222AF8FBEF}"/>
              </a:ext>
            </a:extLst>
          </p:cNvPr>
          <p:cNvSpPr txBox="1"/>
          <p:nvPr/>
        </p:nvSpPr>
        <p:spPr>
          <a:xfrm>
            <a:off x="821227" y="577132"/>
            <a:ext cx="6394059"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Swap Even And Odd Elements</a:t>
            </a:r>
          </a:p>
        </p:txBody>
      </p:sp>
      <p:grpSp>
        <p:nvGrpSpPr>
          <p:cNvPr id="45" name="Group 44">
            <a:extLst>
              <a:ext uri="{FF2B5EF4-FFF2-40B4-BE49-F238E27FC236}">
                <a16:creationId xmlns:a16="http://schemas.microsoft.com/office/drawing/2014/main" id="{FEEDE87A-027F-5EB5-1638-B968B79FBC13}"/>
              </a:ext>
            </a:extLst>
          </p:cNvPr>
          <p:cNvGrpSpPr/>
          <p:nvPr/>
        </p:nvGrpSpPr>
        <p:grpSpPr>
          <a:xfrm>
            <a:off x="2994506" y="3448250"/>
            <a:ext cx="973814" cy="374453"/>
            <a:chOff x="2994506" y="3448250"/>
            <a:chExt cx="973814" cy="374453"/>
          </a:xfrm>
        </p:grpSpPr>
        <p:cxnSp>
          <p:nvCxnSpPr>
            <p:cNvPr id="17" name="Straight Connector 16">
              <a:extLst>
                <a:ext uri="{FF2B5EF4-FFF2-40B4-BE49-F238E27FC236}">
                  <a16:creationId xmlns:a16="http://schemas.microsoft.com/office/drawing/2014/main" id="{60429AD2-0026-097C-0039-0660D87B0C0F}"/>
                </a:ext>
              </a:extLst>
            </p:cNvPr>
            <p:cNvCxnSpPr/>
            <p:nvPr/>
          </p:nvCxnSpPr>
          <p:spPr>
            <a:xfrm>
              <a:off x="2994506" y="3790481"/>
              <a:ext cx="973814"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2527E7C-7FC4-22C2-0128-C00932A08BFD}"/>
                </a:ext>
              </a:extLst>
            </p:cNvPr>
            <p:cNvCxnSpPr>
              <a:cxnSpLocks/>
            </p:cNvCxnSpPr>
            <p:nvPr/>
          </p:nvCxnSpPr>
          <p:spPr>
            <a:xfrm>
              <a:off x="3968320" y="3448250"/>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7865DB-DF0F-2024-226D-60A1FCB034C0}"/>
                </a:ext>
              </a:extLst>
            </p:cNvPr>
            <p:cNvCxnSpPr>
              <a:cxnSpLocks/>
            </p:cNvCxnSpPr>
            <p:nvPr/>
          </p:nvCxnSpPr>
          <p:spPr>
            <a:xfrm>
              <a:off x="2994506" y="3473650"/>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C7D55108-11E4-260C-D9C4-08FF500B57BE}"/>
              </a:ext>
            </a:extLst>
          </p:cNvPr>
          <p:cNvSpPr/>
          <p:nvPr/>
        </p:nvSpPr>
        <p:spPr>
          <a:xfrm>
            <a:off x="2596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3</a:t>
            </a:r>
          </a:p>
        </p:txBody>
      </p:sp>
      <p:sp>
        <p:nvSpPr>
          <p:cNvPr id="11" name="Rectangle 10">
            <a:extLst>
              <a:ext uri="{FF2B5EF4-FFF2-40B4-BE49-F238E27FC236}">
                <a16:creationId xmlns:a16="http://schemas.microsoft.com/office/drawing/2014/main" id="{6C9D62FC-082A-A99B-FE38-AAEC1A7453C0}"/>
              </a:ext>
            </a:extLst>
          </p:cNvPr>
          <p:cNvSpPr/>
          <p:nvPr/>
        </p:nvSpPr>
        <p:spPr>
          <a:xfrm>
            <a:off x="3511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sp>
        <p:nvSpPr>
          <p:cNvPr id="12" name="Rectangle 11">
            <a:extLst>
              <a:ext uri="{FF2B5EF4-FFF2-40B4-BE49-F238E27FC236}">
                <a16:creationId xmlns:a16="http://schemas.microsoft.com/office/drawing/2014/main" id="{10FD4D26-BDF4-E41A-9852-D8CB0AF8515B}"/>
              </a:ext>
            </a:extLst>
          </p:cNvPr>
          <p:cNvSpPr/>
          <p:nvPr/>
        </p:nvSpPr>
        <p:spPr>
          <a:xfrm>
            <a:off x="4425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9</a:t>
            </a:r>
          </a:p>
        </p:txBody>
      </p:sp>
      <p:sp>
        <p:nvSpPr>
          <p:cNvPr id="14" name="Rectangle 13">
            <a:extLst>
              <a:ext uri="{FF2B5EF4-FFF2-40B4-BE49-F238E27FC236}">
                <a16:creationId xmlns:a16="http://schemas.microsoft.com/office/drawing/2014/main" id="{61381769-C597-498C-E39D-F3CE21FC4225}"/>
              </a:ext>
            </a:extLst>
          </p:cNvPr>
          <p:cNvSpPr/>
          <p:nvPr/>
        </p:nvSpPr>
        <p:spPr>
          <a:xfrm>
            <a:off x="53399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8</a:t>
            </a:r>
          </a:p>
        </p:txBody>
      </p:sp>
      <p:sp>
        <p:nvSpPr>
          <p:cNvPr id="15" name="Rectangle 14">
            <a:extLst>
              <a:ext uri="{FF2B5EF4-FFF2-40B4-BE49-F238E27FC236}">
                <a16:creationId xmlns:a16="http://schemas.microsoft.com/office/drawing/2014/main" id="{00158564-9998-8CF5-6D59-1F6E25F5ADDB}"/>
              </a:ext>
            </a:extLst>
          </p:cNvPr>
          <p:cNvSpPr/>
          <p:nvPr/>
        </p:nvSpPr>
        <p:spPr>
          <a:xfrm>
            <a:off x="62543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22" name="Rectangle 21">
            <a:extLst>
              <a:ext uri="{FF2B5EF4-FFF2-40B4-BE49-F238E27FC236}">
                <a16:creationId xmlns:a16="http://schemas.microsoft.com/office/drawing/2014/main" id="{32062A18-77C1-0F71-DD04-29BD40024BDE}"/>
              </a:ext>
            </a:extLst>
          </p:cNvPr>
          <p:cNvSpPr/>
          <p:nvPr/>
        </p:nvSpPr>
        <p:spPr>
          <a:xfrm>
            <a:off x="7168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23" name="Rectangle 22">
            <a:extLst>
              <a:ext uri="{FF2B5EF4-FFF2-40B4-BE49-F238E27FC236}">
                <a16:creationId xmlns:a16="http://schemas.microsoft.com/office/drawing/2014/main" id="{8128AC2B-14B5-1650-7985-624DD3EC1683}"/>
              </a:ext>
            </a:extLst>
          </p:cNvPr>
          <p:cNvSpPr/>
          <p:nvPr/>
        </p:nvSpPr>
        <p:spPr>
          <a:xfrm>
            <a:off x="8083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24" name="Rectangle 23">
            <a:extLst>
              <a:ext uri="{FF2B5EF4-FFF2-40B4-BE49-F238E27FC236}">
                <a16:creationId xmlns:a16="http://schemas.microsoft.com/office/drawing/2014/main" id="{65236B55-0BC7-B4E1-51B5-E5202982C0FB}"/>
              </a:ext>
            </a:extLst>
          </p:cNvPr>
          <p:cNvSpPr/>
          <p:nvPr/>
        </p:nvSpPr>
        <p:spPr>
          <a:xfrm>
            <a:off x="8997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grpSp>
        <p:nvGrpSpPr>
          <p:cNvPr id="31" name="Group 30">
            <a:extLst>
              <a:ext uri="{FF2B5EF4-FFF2-40B4-BE49-F238E27FC236}">
                <a16:creationId xmlns:a16="http://schemas.microsoft.com/office/drawing/2014/main" id="{2C073788-2251-8097-E1F5-ED01589B2D89}"/>
              </a:ext>
            </a:extLst>
          </p:cNvPr>
          <p:cNvGrpSpPr/>
          <p:nvPr/>
        </p:nvGrpSpPr>
        <p:grpSpPr>
          <a:xfrm>
            <a:off x="2994506" y="3429001"/>
            <a:ext cx="1872228" cy="715086"/>
            <a:chOff x="4976716" y="3259018"/>
            <a:chExt cx="973814" cy="374453"/>
          </a:xfrm>
        </p:grpSpPr>
        <p:cxnSp>
          <p:nvCxnSpPr>
            <p:cNvPr id="25" name="Straight Connector 24">
              <a:extLst>
                <a:ext uri="{FF2B5EF4-FFF2-40B4-BE49-F238E27FC236}">
                  <a16:creationId xmlns:a16="http://schemas.microsoft.com/office/drawing/2014/main" id="{2CB91C32-1368-692F-2B36-4D2D4A52FAD9}"/>
                </a:ext>
              </a:extLst>
            </p:cNvPr>
            <p:cNvCxnSpPr>
              <a:cxnSpLocks/>
            </p:cNvCxnSpPr>
            <p:nvPr/>
          </p:nvCxnSpPr>
          <p:spPr>
            <a:xfrm>
              <a:off x="4976716" y="3601249"/>
              <a:ext cx="973814"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725119-203C-B072-2DE7-42A43F384FC5}"/>
                </a:ext>
              </a:extLst>
            </p:cNvPr>
            <p:cNvCxnSpPr>
              <a:cxnSpLocks/>
            </p:cNvCxnSpPr>
            <p:nvPr/>
          </p:nvCxnSpPr>
          <p:spPr>
            <a:xfrm>
              <a:off x="5950530" y="3259018"/>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224B16-AEED-3534-D6A5-F5E026A5005E}"/>
                </a:ext>
              </a:extLst>
            </p:cNvPr>
            <p:cNvCxnSpPr>
              <a:cxnSpLocks/>
            </p:cNvCxnSpPr>
            <p:nvPr/>
          </p:nvCxnSpPr>
          <p:spPr>
            <a:xfrm>
              <a:off x="4976716" y="3284418"/>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583E51-E97F-01A7-ED29-A8B224702C71}"/>
              </a:ext>
            </a:extLst>
          </p:cNvPr>
          <p:cNvGrpSpPr/>
          <p:nvPr/>
        </p:nvGrpSpPr>
        <p:grpSpPr>
          <a:xfrm>
            <a:off x="2994506" y="3406876"/>
            <a:ext cx="2763728" cy="1055589"/>
            <a:chOff x="4976716" y="3259018"/>
            <a:chExt cx="973814" cy="374453"/>
          </a:xfrm>
        </p:grpSpPr>
        <p:cxnSp>
          <p:nvCxnSpPr>
            <p:cNvPr id="33" name="Straight Connector 32">
              <a:extLst>
                <a:ext uri="{FF2B5EF4-FFF2-40B4-BE49-F238E27FC236}">
                  <a16:creationId xmlns:a16="http://schemas.microsoft.com/office/drawing/2014/main" id="{D7275716-9975-C311-567D-81158754EB4A}"/>
                </a:ext>
              </a:extLst>
            </p:cNvPr>
            <p:cNvCxnSpPr>
              <a:cxnSpLocks/>
            </p:cNvCxnSpPr>
            <p:nvPr/>
          </p:nvCxnSpPr>
          <p:spPr>
            <a:xfrm>
              <a:off x="4976716" y="3601249"/>
              <a:ext cx="973814" cy="0"/>
            </a:xfrm>
            <a:prstGeom prst="line">
              <a:avLst/>
            </a:prstGeom>
            <a:ln w="38100">
              <a:solidFill>
                <a:srgbClr val="FF8C3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829178-B480-235B-DE74-1E608904895A}"/>
                </a:ext>
              </a:extLst>
            </p:cNvPr>
            <p:cNvCxnSpPr>
              <a:cxnSpLocks/>
            </p:cNvCxnSpPr>
            <p:nvPr/>
          </p:nvCxnSpPr>
          <p:spPr>
            <a:xfrm>
              <a:off x="5950530" y="3259018"/>
              <a:ext cx="0" cy="349053"/>
            </a:xfrm>
            <a:prstGeom prst="line">
              <a:avLst/>
            </a:prstGeom>
            <a:ln w="38100">
              <a:solidFill>
                <a:srgbClr val="FF8C39"/>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34EFA3-0319-DFB9-374A-D0B7F17E6F02}"/>
                </a:ext>
              </a:extLst>
            </p:cNvPr>
            <p:cNvCxnSpPr>
              <a:cxnSpLocks/>
            </p:cNvCxnSpPr>
            <p:nvPr/>
          </p:nvCxnSpPr>
          <p:spPr>
            <a:xfrm>
              <a:off x="4976716" y="3284418"/>
              <a:ext cx="0" cy="349053"/>
            </a:xfrm>
            <a:prstGeom prst="line">
              <a:avLst/>
            </a:prstGeom>
            <a:ln w="38100">
              <a:solidFill>
                <a:srgbClr val="FF8C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CF911C8-4526-8F7F-6371-3DF44E552737}"/>
              </a:ext>
            </a:extLst>
          </p:cNvPr>
          <p:cNvSpPr txBox="1"/>
          <p:nvPr/>
        </p:nvSpPr>
        <p:spPr>
          <a:xfrm>
            <a:off x="3670226" y="4371712"/>
            <a:ext cx="1412288" cy="707886"/>
          </a:xfrm>
          <a:prstGeom prst="rect">
            <a:avLst/>
          </a:prstGeom>
          <a:noFill/>
        </p:spPr>
        <p:txBody>
          <a:bodyPr wrap="square" rtlCol="0">
            <a:spAutoFit/>
          </a:bodyPr>
          <a:lstStyle/>
          <a:p>
            <a:pPr algn="ctr"/>
            <a:r>
              <a:rPr lang="en-US" sz="4000" dirty="0">
                <a:solidFill>
                  <a:srgbClr val="FF8C39"/>
                </a:solidFill>
                <a:latin typeface="Tw Cen MT" panose="020B0602020104020603" pitchFamily="34" charset="0"/>
              </a:rPr>
              <a:t>swap</a:t>
            </a:r>
          </a:p>
        </p:txBody>
      </p:sp>
      <p:grpSp>
        <p:nvGrpSpPr>
          <p:cNvPr id="47" name="Group 46">
            <a:extLst>
              <a:ext uri="{FF2B5EF4-FFF2-40B4-BE49-F238E27FC236}">
                <a16:creationId xmlns:a16="http://schemas.microsoft.com/office/drawing/2014/main" id="{C8A86901-CE90-87EA-9537-ED617E32597E}"/>
              </a:ext>
            </a:extLst>
          </p:cNvPr>
          <p:cNvGrpSpPr/>
          <p:nvPr/>
        </p:nvGrpSpPr>
        <p:grpSpPr>
          <a:xfrm>
            <a:off x="2596720" y="1574163"/>
            <a:ext cx="7315200" cy="914400"/>
            <a:chOff x="2596720" y="1574163"/>
            <a:chExt cx="7315200" cy="914400"/>
          </a:xfrm>
        </p:grpSpPr>
        <p:sp>
          <p:nvSpPr>
            <p:cNvPr id="37" name="Rectangle 36">
              <a:extLst>
                <a:ext uri="{FF2B5EF4-FFF2-40B4-BE49-F238E27FC236}">
                  <a16:creationId xmlns:a16="http://schemas.microsoft.com/office/drawing/2014/main" id="{11BCF617-D9E8-15A7-6225-785B33A5BFF2}"/>
                </a:ext>
              </a:extLst>
            </p:cNvPr>
            <p:cNvSpPr/>
            <p:nvPr/>
          </p:nvSpPr>
          <p:spPr>
            <a:xfrm>
              <a:off x="2596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38" name="Rectangle 37">
              <a:extLst>
                <a:ext uri="{FF2B5EF4-FFF2-40B4-BE49-F238E27FC236}">
                  <a16:creationId xmlns:a16="http://schemas.microsoft.com/office/drawing/2014/main" id="{4B5B517F-C89B-28CE-954E-90D6858646CB}"/>
                </a:ext>
              </a:extLst>
            </p:cNvPr>
            <p:cNvSpPr/>
            <p:nvPr/>
          </p:nvSpPr>
          <p:spPr>
            <a:xfrm>
              <a:off x="3511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39" name="Rectangle 38">
              <a:extLst>
                <a:ext uri="{FF2B5EF4-FFF2-40B4-BE49-F238E27FC236}">
                  <a16:creationId xmlns:a16="http://schemas.microsoft.com/office/drawing/2014/main" id="{9707B573-1D86-C111-C854-255B452AFC6A}"/>
                </a:ext>
              </a:extLst>
            </p:cNvPr>
            <p:cNvSpPr/>
            <p:nvPr/>
          </p:nvSpPr>
          <p:spPr>
            <a:xfrm>
              <a:off x="4425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40" name="Rectangle 39">
              <a:extLst>
                <a:ext uri="{FF2B5EF4-FFF2-40B4-BE49-F238E27FC236}">
                  <a16:creationId xmlns:a16="http://schemas.microsoft.com/office/drawing/2014/main" id="{5868F287-1352-02B8-FD2D-39A47BB7B11E}"/>
                </a:ext>
              </a:extLst>
            </p:cNvPr>
            <p:cNvSpPr/>
            <p:nvPr/>
          </p:nvSpPr>
          <p:spPr>
            <a:xfrm>
              <a:off x="53399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41" name="Rectangle 40">
              <a:extLst>
                <a:ext uri="{FF2B5EF4-FFF2-40B4-BE49-F238E27FC236}">
                  <a16:creationId xmlns:a16="http://schemas.microsoft.com/office/drawing/2014/main" id="{03A9EA6F-E993-617E-9B7D-C0443BDB1473}"/>
                </a:ext>
              </a:extLst>
            </p:cNvPr>
            <p:cNvSpPr/>
            <p:nvPr/>
          </p:nvSpPr>
          <p:spPr>
            <a:xfrm>
              <a:off x="62543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42" name="Rectangle 41">
              <a:extLst>
                <a:ext uri="{FF2B5EF4-FFF2-40B4-BE49-F238E27FC236}">
                  <a16:creationId xmlns:a16="http://schemas.microsoft.com/office/drawing/2014/main" id="{D6E35315-C840-F759-EA5C-013E2AC2BB00}"/>
                </a:ext>
              </a:extLst>
            </p:cNvPr>
            <p:cNvSpPr/>
            <p:nvPr/>
          </p:nvSpPr>
          <p:spPr>
            <a:xfrm>
              <a:off x="7168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a:t>
              </a:r>
            </a:p>
          </p:txBody>
        </p:sp>
        <p:sp>
          <p:nvSpPr>
            <p:cNvPr id="43" name="Rectangle 42">
              <a:extLst>
                <a:ext uri="{FF2B5EF4-FFF2-40B4-BE49-F238E27FC236}">
                  <a16:creationId xmlns:a16="http://schemas.microsoft.com/office/drawing/2014/main" id="{FF52B2A5-415D-51F9-A6CF-01886E2813E8}"/>
                </a:ext>
              </a:extLst>
            </p:cNvPr>
            <p:cNvSpPr/>
            <p:nvPr/>
          </p:nvSpPr>
          <p:spPr>
            <a:xfrm>
              <a:off x="8083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44" name="Rectangle 43">
              <a:extLst>
                <a:ext uri="{FF2B5EF4-FFF2-40B4-BE49-F238E27FC236}">
                  <a16:creationId xmlns:a16="http://schemas.microsoft.com/office/drawing/2014/main" id="{011620C7-73DB-BEEE-AF3E-3E7FE15EA7F8}"/>
                </a:ext>
              </a:extLst>
            </p:cNvPr>
            <p:cNvSpPr/>
            <p:nvPr/>
          </p:nvSpPr>
          <p:spPr>
            <a:xfrm>
              <a:off x="8997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grpSp>
    </p:spTree>
    <p:extLst>
      <p:ext uri="{BB962C8B-B14F-4D97-AF65-F5344CB8AC3E}">
        <p14:creationId xmlns:p14="http://schemas.microsoft.com/office/powerpoint/2010/main" val="263070740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4" grpId="0" animBg="1"/>
      <p:bldP spid="15" grpId="0" animBg="1"/>
      <p:bldP spid="22" grpId="0" animBg="1"/>
      <p:bldP spid="23" grpId="0" animBg="1"/>
      <p:bldP spid="24" grpId="0" animBg="1"/>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(a)</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5" y="699521"/>
            <a:ext cx="8297451" cy="4893647"/>
          </a:xfrm>
          <a:prstGeom prst="rect">
            <a:avLst/>
          </a:prstGeom>
          <a:solidFill>
            <a:srgbClr val="262335"/>
          </a:solidFill>
        </p:spPr>
        <p:txBody>
          <a:bodyPr wrap="square">
            <a:spAutoFit/>
          </a:bodyPr>
          <a:lstStyle/>
          <a:p>
            <a:r>
              <a:rPr lang="en-US" sz="2400" b="0" i="1" dirty="0">
                <a:solidFill>
                  <a:srgbClr val="848BBD"/>
                </a:solidFill>
                <a:effectLst/>
                <a:latin typeface="Consolas" panose="020B0609020204030204" pitchFamily="49" charset="0"/>
              </a:rPr>
              <a:t>/* mixed has some char and some int values */</a:t>
            </a:r>
            <a:endParaRPr lang="en-US" sz="2400" b="0" dirty="0">
              <a:solidFill>
                <a:srgbClr val="BBBBBB"/>
              </a:solidFill>
              <a:effectLst/>
              <a:latin typeface="Consolas" panose="020B0609020204030204" pitchFamily="49" charset="0"/>
            </a:endParaRPr>
          </a:p>
          <a:p>
            <a:r>
              <a:rPr lang="en-US" sz="2400" b="0" dirty="0">
                <a:solidFill>
                  <a:srgbClr val="72F1B8"/>
                </a:solidFill>
                <a:effectLst/>
                <a:latin typeface="Consolas" panose="020B0609020204030204" pitchFamily="49" charset="0"/>
              </a:rPr>
              <a:t>#include</a:t>
            </a:r>
            <a:r>
              <a:rPr lang="en-US" sz="2400" b="0" dirty="0">
                <a:solidFill>
                  <a:srgbClr val="BBBBBB"/>
                </a:solidFill>
                <a:effectLst/>
                <a:latin typeface="Consolas" panose="020B0609020204030204" pitchFamily="49" charset="0"/>
              </a:rPr>
              <a:t> </a:t>
            </a:r>
            <a:r>
              <a:rPr lang="en-US" sz="2400" b="0" dirty="0">
                <a:solidFill>
                  <a:srgbClr val="FF8B39"/>
                </a:solidFill>
                <a:effectLst/>
                <a:latin typeface="Consolas" panose="020B0609020204030204" pitchFamily="49" charset="0"/>
              </a:rPr>
              <a:t>&lt;</a:t>
            </a:r>
            <a:r>
              <a:rPr lang="en-US" sz="2400" b="0" dirty="0" err="1">
                <a:solidFill>
                  <a:srgbClr val="FF8B39"/>
                </a:solidFill>
                <a:effectLst/>
                <a:latin typeface="Consolas" panose="020B0609020204030204" pitchFamily="49" charset="0"/>
              </a:rPr>
              <a:t>stdio.h</a:t>
            </a:r>
            <a:r>
              <a:rPr lang="en-US" sz="2400" b="0" dirty="0">
                <a:solidFill>
                  <a:srgbClr val="FF8B39"/>
                </a:solidFill>
                <a:effectLst/>
                <a:latin typeface="Consolas" panose="020B0609020204030204" pitchFamily="49" charset="0"/>
              </a:rPr>
              <a:t>&gt;</a:t>
            </a:r>
            <a:endParaRPr lang="en-US" sz="2400" b="0" dirty="0">
              <a:solidFill>
                <a:srgbClr val="BBBBBB"/>
              </a:solidFill>
              <a:effectLst/>
              <a:latin typeface="Consolas" panose="020B0609020204030204" pitchFamily="49" charset="0"/>
            </a:endParaRPr>
          </a:p>
          <a:p>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char</a:t>
            </a:r>
            <a:r>
              <a:rPr lang="en-US" sz="2400" b="0" dirty="0">
                <a:solidFill>
                  <a:srgbClr val="BBBBBB"/>
                </a:solidFill>
                <a:effectLst/>
                <a:latin typeface="Consolas" panose="020B0609020204030204" pitchFamily="49" charset="0"/>
              </a:rPr>
              <a:t> </a:t>
            </a:r>
            <a:r>
              <a:rPr lang="en-US" sz="2400" b="0" dirty="0">
                <a:solidFill>
                  <a:srgbClr val="FF7EDB"/>
                </a:solidFill>
                <a:effectLst/>
                <a:latin typeface="Consolas" panose="020B0609020204030204" pitchFamily="49" charset="0"/>
              </a:rPr>
              <a:t>mixed</a:t>
            </a:r>
            <a:r>
              <a:rPr lang="en-US" sz="2400" b="0" dirty="0">
                <a:solidFill>
                  <a:srgbClr val="BBBBBB"/>
                </a:solidFill>
                <a:effectLst/>
                <a:latin typeface="Consolas" panose="020B0609020204030204" pitchFamily="49" charset="0"/>
              </a:rPr>
              <a:t>[</a:t>
            </a:r>
            <a:r>
              <a:rPr lang="en-US" sz="2400" b="0" dirty="0">
                <a:solidFill>
                  <a:srgbClr val="F97E72"/>
                </a:solidFill>
                <a:effectLst/>
                <a:latin typeface="Consolas" panose="020B0609020204030204" pitchFamily="49" charset="0"/>
              </a:rPr>
              <a:t>100</a:t>
            </a:r>
            <a:r>
              <a:rPr lang="en-US" sz="2400" b="0" dirty="0">
                <a:solidFill>
                  <a:srgbClr val="BBBBBB"/>
                </a:solidFill>
                <a:effectLst/>
                <a:latin typeface="Consolas" panose="020B0609020204030204" pitchFamily="49" charset="0"/>
              </a:rPr>
              <a:t>];</a:t>
            </a:r>
          </a:p>
          <a:p>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a:solidFill>
                  <a:srgbClr val="36F9F6"/>
                </a:solidFill>
                <a:effectLst/>
                <a:latin typeface="Consolas" panose="020B0609020204030204" pitchFamily="49" charset="0"/>
              </a:rPr>
              <a:t>main</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a:solidFill>
                  <a:srgbClr val="FF7EDB"/>
                </a:solidFill>
                <a:effectLst/>
                <a:latin typeface="Consolas" panose="020B0609020204030204" pitchFamily="49" charset="0"/>
              </a:rPr>
              <a:t>a</a:t>
            </a:r>
            <a:r>
              <a:rPr lang="en-US" sz="2400" b="0" dirty="0">
                <a:solidFill>
                  <a:srgbClr val="BBBBBB"/>
                </a:solidFill>
                <a:effectLst/>
                <a:latin typeface="Consolas" panose="020B0609020204030204" pitchFamily="49" charset="0"/>
              </a:rPr>
              <a:t>[</a:t>
            </a:r>
            <a:r>
              <a:rPr lang="en-US" sz="2400" b="0" dirty="0">
                <a:solidFill>
                  <a:srgbClr val="F97E72"/>
                </a:solidFill>
                <a:effectLst/>
                <a:latin typeface="Consolas" panose="020B0609020204030204" pitchFamily="49" charset="0"/>
              </a:rPr>
              <a:t>10</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for</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r>
              <a:rPr lang="en-US" sz="2400" b="0" dirty="0">
                <a:solidFill>
                  <a:srgbClr val="FFFFFF"/>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1</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&lt;=</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10</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i</a:t>
            </a:r>
            <a:r>
              <a:rPr lang="en-US" sz="2400" b="0" dirty="0">
                <a:solidFill>
                  <a:srgbClr val="FEDE5D"/>
                </a:solidFill>
                <a:effectLst/>
                <a:latin typeface="Consolas" panose="020B0609020204030204" pitchFamily="49" charset="0"/>
              </a:rPr>
              <a:t>++</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err="1">
                <a:solidFill>
                  <a:srgbClr val="36F9F6"/>
                </a:solidFill>
                <a:effectLst/>
                <a:latin typeface="Consolas" panose="020B0609020204030204" pitchFamily="49" charset="0"/>
              </a:rPr>
              <a:t>scanf</a:t>
            </a:r>
            <a:r>
              <a:rPr lang="en-US" sz="2400" b="0" dirty="0">
                <a:solidFill>
                  <a:srgbClr val="BBBBBB"/>
                </a:solidFill>
                <a:effectLst/>
                <a:latin typeface="Consolas" panose="020B0609020204030204" pitchFamily="49" charset="0"/>
              </a:rPr>
              <a:t>(</a:t>
            </a:r>
            <a:r>
              <a:rPr lang="en-US" sz="2400" b="0" dirty="0">
                <a:solidFill>
                  <a:srgbClr val="FF8B39"/>
                </a:solidFill>
                <a:effectLst/>
                <a:latin typeface="Consolas" panose="020B0609020204030204" pitchFamily="49" charset="0"/>
              </a:rPr>
              <a:t>"</a:t>
            </a:r>
            <a:r>
              <a:rPr lang="en-US" sz="2400" b="0" i="1" dirty="0">
                <a:solidFill>
                  <a:srgbClr val="72F1B8"/>
                </a:solidFill>
                <a:effectLst/>
                <a:latin typeface="Consolas" panose="020B0609020204030204" pitchFamily="49" charset="0"/>
              </a:rPr>
              <a:t>%d</a:t>
            </a:r>
            <a:r>
              <a:rPr lang="en-US" sz="2400" b="0" dirty="0">
                <a:solidFill>
                  <a:srgbClr val="FF8B39"/>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F7EDB"/>
                </a:solidFill>
                <a:effectLst/>
                <a:latin typeface="Consolas" panose="020B0609020204030204" pitchFamily="49" charset="0"/>
              </a:rPr>
              <a:t>a</a:t>
            </a:r>
            <a:r>
              <a:rPr lang="en-US" sz="2400" b="0" dirty="0">
                <a:solidFill>
                  <a:srgbClr val="BBBBBB"/>
                </a:solidFill>
                <a:effectLst/>
                <a:latin typeface="Consolas" panose="020B0609020204030204" pitchFamily="49" charset="0"/>
              </a:rPr>
              <a:t>[</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err="1">
                <a:solidFill>
                  <a:srgbClr val="36F9F6"/>
                </a:solidFill>
                <a:effectLst/>
                <a:latin typeface="Consolas" panose="020B0609020204030204" pitchFamily="49" charset="0"/>
              </a:rPr>
              <a:t>printf</a:t>
            </a:r>
            <a:r>
              <a:rPr lang="en-US" sz="2400" b="0" dirty="0">
                <a:solidFill>
                  <a:srgbClr val="BBBBBB"/>
                </a:solidFill>
                <a:effectLst/>
                <a:latin typeface="Consolas" panose="020B0609020204030204" pitchFamily="49" charset="0"/>
              </a:rPr>
              <a:t>(</a:t>
            </a:r>
            <a:r>
              <a:rPr lang="en-US" sz="2400" b="0" dirty="0">
                <a:solidFill>
                  <a:srgbClr val="FF8B39"/>
                </a:solidFill>
                <a:effectLst/>
                <a:latin typeface="Consolas" panose="020B0609020204030204" pitchFamily="49" charset="0"/>
              </a:rPr>
              <a:t>"</a:t>
            </a:r>
            <a:r>
              <a:rPr lang="en-US" sz="2400" b="0" i="1" dirty="0">
                <a:solidFill>
                  <a:srgbClr val="72F1B8"/>
                </a:solidFill>
                <a:effectLst/>
                <a:latin typeface="Consolas" panose="020B0609020204030204" pitchFamily="49" charset="0"/>
              </a:rPr>
              <a:t>%d</a:t>
            </a:r>
            <a:r>
              <a:rPr lang="en-US" sz="2400" b="0" dirty="0">
                <a:solidFill>
                  <a:srgbClr val="36F9F6"/>
                </a:solidFill>
                <a:effectLst/>
                <a:latin typeface="Consolas" panose="020B0609020204030204" pitchFamily="49" charset="0"/>
              </a:rPr>
              <a:t>\n</a:t>
            </a:r>
            <a:r>
              <a:rPr lang="en-US" sz="2400" b="0" dirty="0">
                <a:solidFill>
                  <a:srgbClr val="FF8B39"/>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F7EDB"/>
                </a:solidFill>
                <a:effectLst/>
                <a:latin typeface="Consolas" panose="020B0609020204030204" pitchFamily="49" charset="0"/>
              </a:rPr>
              <a:t>a</a:t>
            </a:r>
            <a:r>
              <a:rPr lang="en-US" sz="2400" b="0" dirty="0">
                <a:solidFill>
                  <a:srgbClr val="BBBBBB"/>
                </a:solidFill>
                <a:effectLst/>
                <a:latin typeface="Consolas" panose="020B0609020204030204" pitchFamily="49" charset="0"/>
              </a:rPr>
              <a:t>[</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return</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0</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a:t>
            </a:r>
          </a:p>
        </p:txBody>
      </p:sp>
      <p:sp>
        <p:nvSpPr>
          <p:cNvPr id="21" name="TextBox 20">
            <a:extLst>
              <a:ext uri="{FF2B5EF4-FFF2-40B4-BE49-F238E27FC236}">
                <a16:creationId xmlns:a16="http://schemas.microsoft.com/office/drawing/2014/main" id="{9EC4836E-4842-A46D-E067-687D966CE170}"/>
              </a:ext>
            </a:extLst>
          </p:cNvPr>
          <p:cNvSpPr txBox="1"/>
          <p:nvPr/>
        </p:nvSpPr>
        <p:spPr>
          <a:xfrm>
            <a:off x="7078515" y="1438184"/>
            <a:ext cx="4824919" cy="3416320"/>
          </a:xfrm>
          <a:prstGeom prst="rect">
            <a:avLst/>
          </a:prstGeom>
          <a:noFill/>
        </p:spPr>
        <p:txBody>
          <a:bodyPr wrap="square" rtlCol="0">
            <a:spAutoFit/>
          </a:bodyPr>
          <a:lstStyle/>
          <a:p>
            <a:pPr algn="just"/>
            <a:r>
              <a:rPr lang="en-US" sz="2400" dirty="0">
                <a:solidFill>
                  <a:srgbClr val="03EDF9"/>
                </a:solidFill>
                <a:latin typeface="Tw Cen MT" panose="020B0602020104020603" pitchFamily="34" charset="0"/>
              </a:rPr>
              <a:t>✍️ Array contains elements of similar data types. So, int followed by char is illegal.</a:t>
            </a:r>
          </a:p>
          <a:p>
            <a:pPr algn="just"/>
            <a:endParaRPr lang="en-US" sz="2400" dirty="0">
              <a:solidFill>
                <a:srgbClr val="03EDF9"/>
              </a:solidFill>
              <a:latin typeface="Tw Cen MT" panose="020B0602020104020603" pitchFamily="34" charset="0"/>
            </a:endParaRPr>
          </a:p>
          <a:p>
            <a:pPr algn="just"/>
            <a:r>
              <a:rPr lang="en-US" sz="2400" dirty="0">
                <a:solidFill>
                  <a:srgbClr val="03EDF9"/>
                </a:solidFill>
                <a:latin typeface="Tw Cen MT" panose="020B0602020104020603" pitchFamily="34" charset="0"/>
              </a:rPr>
              <a:t>✍️ Also, there is no &amp; symbol before a[</a:t>
            </a:r>
            <a:r>
              <a:rPr lang="en-US" sz="2400" dirty="0" err="1">
                <a:solidFill>
                  <a:srgbClr val="03EDF9"/>
                </a:solidFill>
                <a:latin typeface="Tw Cen MT" panose="020B0602020104020603" pitchFamily="34" charset="0"/>
              </a:rPr>
              <a:t>i</a:t>
            </a:r>
            <a:r>
              <a:rPr lang="en-US" sz="2400" dirty="0">
                <a:solidFill>
                  <a:srgbClr val="03EDF9"/>
                </a:solidFill>
                <a:latin typeface="Tw Cen MT" panose="020B0602020104020603" pitchFamily="34" charset="0"/>
              </a:rPr>
              <a:t>] in </a:t>
            </a:r>
            <a:r>
              <a:rPr lang="en-US" sz="2400" dirty="0" err="1">
                <a:solidFill>
                  <a:srgbClr val="03EDF9"/>
                </a:solidFill>
                <a:latin typeface="Tw Cen MT" panose="020B0602020104020603" pitchFamily="34" charset="0"/>
              </a:rPr>
              <a:t>scanf</a:t>
            </a:r>
            <a:r>
              <a:rPr lang="en-US" sz="2400" dirty="0">
                <a:solidFill>
                  <a:srgbClr val="03EDF9"/>
                </a:solidFill>
                <a:latin typeface="Tw Cen MT" panose="020B0602020104020603" pitchFamily="34" charset="0"/>
              </a:rPr>
              <a:t> function, therefore the value input by the user will not store in a[</a:t>
            </a:r>
            <a:r>
              <a:rPr lang="en-US" sz="2400" dirty="0" err="1">
                <a:solidFill>
                  <a:srgbClr val="03EDF9"/>
                </a:solidFill>
                <a:latin typeface="Tw Cen MT" panose="020B0602020104020603" pitchFamily="34" charset="0"/>
              </a:rPr>
              <a:t>i</a:t>
            </a:r>
            <a:r>
              <a:rPr lang="en-US" sz="2400" dirty="0">
                <a:solidFill>
                  <a:srgbClr val="03EDF9"/>
                </a:solidFill>
                <a:latin typeface="Tw Cen MT" panose="020B0602020104020603" pitchFamily="34" charset="0"/>
              </a:rPr>
              <a:t>]. Hence nothing will be printed by the </a:t>
            </a:r>
            <a:r>
              <a:rPr lang="en-US" sz="2400" dirty="0" err="1">
                <a:solidFill>
                  <a:srgbClr val="03EDF9"/>
                </a:solidFill>
                <a:latin typeface="Tw Cen MT" panose="020B0602020104020603" pitchFamily="34" charset="0"/>
              </a:rPr>
              <a:t>printf</a:t>
            </a:r>
            <a:r>
              <a:rPr lang="en-US" sz="2400" dirty="0">
                <a:solidFill>
                  <a:srgbClr val="03EDF9"/>
                </a:solidFill>
                <a:latin typeface="Tw Cen MT" panose="020B0602020104020603" pitchFamily="34" charset="0"/>
              </a:rPr>
              <a:t> function.</a:t>
            </a:r>
          </a:p>
        </p:txBody>
      </p:sp>
      <p:sp>
        <p:nvSpPr>
          <p:cNvPr id="16" name="TextBox 15">
            <a:extLst>
              <a:ext uri="{FF2B5EF4-FFF2-40B4-BE49-F238E27FC236}">
                <a16:creationId xmlns:a16="http://schemas.microsoft.com/office/drawing/2014/main" id="{46845F04-E9E9-A4A8-8D6A-B967A371800B}"/>
              </a:ext>
            </a:extLst>
          </p:cNvPr>
          <p:cNvSpPr txBox="1"/>
          <p:nvPr/>
        </p:nvSpPr>
        <p:spPr>
          <a:xfrm rot="16200000">
            <a:off x="-1274362" y="1333395"/>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Q[B](a)</a:t>
            </a:r>
          </a:p>
        </p:txBody>
      </p:sp>
      <p:pic>
        <p:nvPicPr>
          <p:cNvPr id="17" name="Picture 16">
            <a:extLst>
              <a:ext uri="{FF2B5EF4-FFF2-40B4-BE49-F238E27FC236}">
                <a16:creationId xmlns:a16="http://schemas.microsoft.com/office/drawing/2014/main" id="{23FEBCF8-C14F-F11A-5D60-486F2A2FB5AE}"/>
              </a:ext>
            </a:extLst>
          </p:cNvPr>
          <p:cNvPicPr>
            <a:picLocks noChangeAspect="1"/>
          </p:cNvPicPr>
          <p:nvPr/>
        </p:nvPicPr>
        <p:blipFill rotWithShape="1">
          <a:blip r:embed="rId3"/>
          <a:srcRect t="2770"/>
          <a:stretch/>
        </p:blipFill>
        <p:spPr>
          <a:xfrm rot="21448673">
            <a:off x="5403527" y="5227813"/>
            <a:ext cx="5788144" cy="975486"/>
          </a:xfrm>
          <a:prstGeom prst="rect">
            <a:avLst/>
          </a:prstGeom>
        </p:spPr>
      </p:pic>
      <p:sp>
        <p:nvSpPr>
          <p:cNvPr id="19" name="TextBox 18">
            <a:extLst>
              <a:ext uri="{FF2B5EF4-FFF2-40B4-BE49-F238E27FC236}">
                <a16:creationId xmlns:a16="http://schemas.microsoft.com/office/drawing/2014/main" id="{C60EBB2A-7514-C7F2-38D6-74C9F4E8A076}"/>
              </a:ext>
            </a:extLst>
          </p:cNvPr>
          <p:cNvSpPr txBox="1"/>
          <p:nvPr/>
        </p:nvSpPr>
        <p:spPr>
          <a:xfrm>
            <a:off x="3017939" y="5593168"/>
            <a:ext cx="2477090" cy="707886"/>
          </a:xfrm>
          <a:prstGeom prst="rect">
            <a:avLst/>
          </a:prstGeom>
          <a:noFill/>
        </p:spPr>
        <p:txBody>
          <a:bodyPr wrap="square" rtlCol="0">
            <a:spAutoFit/>
          </a:bodyPr>
          <a:lstStyle/>
          <a:p>
            <a:pPr algn="ctr"/>
            <a:r>
              <a:rPr lang="en-US" sz="4000" dirty="0">
                <a:solidFill>
                  <a:srgbClr val="FF5862"/>
                </a:solidFill>
                <a:latin typeface="Tw Cen MT" panose="020B0602020104020603" pitchFamily="34" charset="0"/>
              </a:rPr>
              <a:t>ERROR!</a:t>
            </a:r>
          </a:p>
        </p:txBody>
      </p:sp>
    </p:spTree>
    <p:extLst>
      <p:ext uri="{BB962C8B-B14F-4D97-AF65-F5344CB8AC3E}">
        <p14:creationId xmlns:p14="http://schemas.microsoft.com/office/powerpoint/2010/main" val="359753424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Q[D](e)</a:t>
            </a:r>
          </a:p>
        </p:txBody>
      </p:sp>
      <p:sp>
        <p:nvSpPr>
          <p:cNvPr id="5" name="TextBox 4">
            <a:extLst>
              <a:ext uri="{FF2B5EF4-FFF2-40B4-BE49-F238E27FC236}">
                <a16:creationId xmlns:a16="http://schemas.microsoft.com/office/drawing/2014/main" id="{B9F5B560-1955-641C-E3B8-C3222AF8FBEF}"/>
              </a:ext>
            </a:extLst>
          </p:cNvPr>
          <p:cNvSpPr txBox="1"/>
          <p:nvPr/>
        </p:nvSpPr>
        <p:spPr>
          <a:xfrm>
            <a:off x="821227" y="577132"/>
            <a:ext cx="6394059"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Swap Even And Odd Elements</a:t>
            </a:r>
          </a:p>
        </p:txBody>
      </p:sp>
      <p:grpSp>
        <p:nvGrpSpPr>
          <p:cNvPr id="20" name="Group 19">
            <a:extLst>
              <a:ext uri="{FF2B5EF4-FFF2-40B4-BE49-F238E27FC236}">
                <a16:creationId xmlns:a16="http://schemas.microsoft.com/office/drawing/2014/main" id="{E4966264-62A6-CB30-7D8D-EDE3106487F0}"/>
              </a:ext>
            </a:extLst>
          </p:cNvPr>
          <p:cNvGrpSpPr/>
          <p:nvPr/>
        </p:nvGrpSpPr>
        <p:grpSpPr>
          <a:xfrm>
            <a:off x="3928349" y="3463489"/>
            <a:ext cx="973814" cy="374453"/>
            <a:chOff x="3928349" y="3463489"/>
            <a:chExt cx="973814" cy="374453"/>
          </a:xfrm>
        </p:grpSpPr>
        <p:cxnSp>
          <p:nvCxnSpPr>
            <p:cNvPr id="17" name="Straight Connector 16">
              <a:extLst>
                <a:ext uri="{FF2B5EF4-FFF2-40B4-BE49-F238E27FC236}">
                  <a16:creationId xmlns:a16="http://schemas.microsoft.com/office/drawing/2014/main" id="{60429AD2-0026-097C-0039-0660D87B0C0F}"/>
                </a:ext>
              </a:extLst>
            </p:cNvPr>
            <p:cNvCxnSpPr/>
            <p:nvPr/>
          </p:nvCxnSpPr>
          <p:spPr>
            <a:xfrm>
              <a:off x="3928349" y="3812542"/>
              <a:ext cx="973814"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2527E7C-7FC4-22C2-0128-C00932A08BFD}"/>
                </a:ext>
              </a:extLst>
            </p:cNvPr>
            <p:cNvCxnSpPr>
              <a:cxnSpLocks/>
            </p:cNvCxnSpPr>
            <p:nvPr/>
          </p:nvCxnSpPr>
          <p:spPr>
            <a:xfrm>
              <a:off x="4902163" y="3463489"/>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7865DB-DF0F-2024-226D-60A1FCB034C0}"/>
                </a:ext>
              </a:extLst>
            </p:cNvPr>
            <p:cNvCxnSpPr>
              <a:cxnSpLocks/>
            </p:cNvCxnSpPr>
            <p:nvPr/>
          </p:nvCxnSpPr>
          <p:spPr>
            <a:xfrm>
              <a:off x="3928349" y="3488889"/>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C7D55108-11E4-260C-D9C4-08FF500B57BE}"/>
              </a:ext>
            </a:extLst>
          </p:cNvPr>
          <p:cNvSpPr/>
          <p:nvPr/>
        </p:nvSpPr>
        <p:spPr>
          <a:xfrm>
            <a:off x="2596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-8</a:t>
            </a:r>
          </a:p>
        </p:txBody>
      </p:sp>
      <p:sp>
        <p:nvSpPr>
          <p:cNvPr id="11" name="Rectangle 10">
            <a:extLst>
              <a:ext uri="{FF2B5EF4-FFF2-40B4-BE49-F238E27FC236}">
                <a16:creationId xmlns:a16="http://schemas.microsoft.com/office/drawing/2014/main" id="{6C9D62FC-082A-A99B-FE38-AAEC1A7453C0}"/>
              </a:ext>
            </a:extLst>
          </p:cNvPr>
          <p:cNvSpPr/>
          <p:nvPr/>
        </p:nvSpPr>
        <p:spPr>
          <a:xfrm>
            <a:off x="3511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7</a:t>
            </a:r>
          </a:p>
        </p:txBody>
      </p:sp>
      <p:sp>
        <p:nvSpPr>
          <p:cNvPr id="12" name="Rectangle 11">
            <a:extLst>
              <a:ext uri="{FF2B5EF4-FFF2-40B4-BE49-F238E27FC236}">
                <a16:creationId xmlns:a16="http://schemas.microsoft.com/office/drawing/2014/main" id="{10FD4D26-BDF4-E41A-9852-D8CB0AF8515B}"/>
              </a:ext>
            </a:extLst>
          </p:cNvPr>
          <p:cNvSpPr/>
          <p:nvPr/>
        </p:nvSpPr>
        <p:spPr>
          <a:xfrm>
            <a:off x="4425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9</a:t>
            </a:r>
          </a:p>
        </p:txBody>
      </p:sp>
      <p:sp>
        <p:nvSpPr>
          <p:cNvPr id="14" name="Rectangle 13">
            <a:extLst>
              <a:ext uri="{FF2B5EF4-FFF2-40B4-BE49-F238E27FC236}">
                <a16:creationId xmlns:a16="http://schemas.microsoft.com/office/drawing/2014/main" id="{61381769-C597-498C-E39D-F3CE21FC4225}"/>
              </a:ext>
            </a:extLst>
          </p:cNvPr>
          <p:cNvSpPr/>
          <p:nvPr/>
        </p:nvSpPr>
        <p:spPr>
          <a:xfrm>
            <a:off x="53399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5" name="Rectangle 14">
            <a:extLst>
              <a:ext uri="{FF2B5EF4-FFF2-40B4-BE49-F238E27FC236}">
                <a16:creationId xmlns:a16="http://schemas.microsoft.com/office/drawing/2014/main" id="{00158564-9998-8CF5-6D59-1F6E25F5ADDB}"/>
              </a:ext>
            </a:extLst>
          </p:cNvPr>
          <p:cNvSpPr/>
          <p:nvPr/>
        </p:nvSpPr>
        <p:spPr>
          <a:xfrm>
            <a:off x="62543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4</a:t>
            </a:r>
          </a:p>
        </p:txBody>
      </p:sp>
      <p:sp>
        <p:nvSpPr>
          <p:cNvPr id="22" name="Rectangle 21">
            <a:extLst>
              <a:ext uri="{FF2B5EF4-FFF2-40B4-BE49-F238E27FC236}">
                <a16:creationId xmlns:a16="http://schemas.microsoft.com/office/drawing/2014/main" id="{32062A18-77C1-0F71-DD04-29BD40024BDE}"/>
              </a:ext>
            </a:extLst>
          </p:cNvPr>
          <p:cNvSpPr/>
          <p:nvPr/>
        </p:nvSpPr>
        <p:spPr>
          <a:xfrm>
            <a:off x="7168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23" name="Rectangle 22">
            <a:extLst>
              <a:ext uri="{FF2B5EF4-FFF2-40B4-BE49-F238E27FC236}">
                <a16:creationId xmlns:a16="http://schemas.microsoft.com/office/drawing/2014/main" id="{8128AC2B-14B5-1650-7985-624DD3EC1683}"/>
              </a:ext>
            </a:extLst>
          </p:cNvPr>
          <p:cNvSpPr/>
          <p:nvPr/>
        </p:nvSpPr>
        <p:spPr>
          <a:xfrm>
            <a:off x="8083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24" name="Rectangle 23">
            <a:extLst>
              <a:ext uri="{FF2B5EF4-FFF2-40B4-BE49-F238E27FC236}">
                <a16:creationId xmlns:a16="http://schemas.microsoft.com/office/drawing/2014/main" id="{65236B55-0BC7-B4E1-51B5-E5202982C0FB}"/>
              </a:ext>
            </a:extLst>
          </p:cNvPr>
          <p:cNvSpPr/>
          <p:nvPr/>
        </p:nvSpPr>
        <p:spPr>
          <a:xfrm>
            <a:off x="8997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grpSp>
        <p:nvGrpSpPr>
          <p:cNvPr id="31" name="Group 30">
            <a:extLst>
              <a:ext uri="{FF2B5EF4-FFF2-40B4-BE49-F238E27FC236}">
                <a16:creationId xmlns:a16="http://schemas.microsoft.com/office/drawing/2014/main" id="{2C073788-2251-8097-E1F5-ED01589B2D89}"/>
              </a:ext>
            </a:extLst>
          </p:cNvPr>
          <p:cNvGrpSpPr/>
          <p:nvPr/>
        </p:nvGrpSpPr>
        <p:grpSpPr>
          <a:xfrm>
            <a:off x="3928348" y="3440631"/>
            <a:ext cx="2723748" cy="715086"/>
            <a:chOff x="4976716" y="3259018"/>
            <a:chExt cx="973814" cy="374453"/>
          </a:xfrm>
        </p:grpSpPr>
        <p:cxnSp>
          <p:nvCxnSpPr>
            <p:cNvPr id="25" name="Straight Connector 24">
              <a:extLst>
                <a:ext uri="{FF2B5EF4-FFF2-40B4-BE49-F238E27FC236}">
                  <a16:creationId xmlns:a16="http://schemas.microsoft.com/office/drawing/2014/main" id="{2CB91C32-1368-692F-2B36-4D2D4A52FAD9}"/>
                </a:ext>
              </a:extLst>
            </p:cNvPr>
            <p:cNvCxnSpPr>
              <a:cxnSpLocks/>
            </p:cNvCxnSpPr>
            <p:nvPr/>
          </p:nvCxnSpPr>
          <p:spPr>
            <a:xfrm>
              <a:off x="4976716" y="3601249"/>
              <a:ext cx="973814" cy="0"/>
            </a:xfrm>
            <a:prstGeom prst="line">
              <a:avLst/>
            </a:prstGeom>
            <a:ln w="38100">
              <a:solidFill>
                <a:srgbClr val="FF8C3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725119-203C-B072-2DE7-42A43F384FC5}"/>
                </a:ext>
              </a:extLst>
            </p:cNvPr>
            <p:cNvCxnSpPr>
              <a:cxnSpLocks/>
            </p:cNvCxnSpPr>
            <p:nvPr/>
          </p:nvCxnSpPr>
          <p:spPr>
            <a:xfrm>
              <a:off x="5950530" y="3259018"/>
              <a:ext cx="0" cy="349053"/>
            </a:xfrm>
            <a:prstGeom prst="line">
              <a:avLst/>
            </a:prstGeom>
            <a:ln w="38100">
              <a:solidFill>
                <a:srgbClr val="FF8C39"/>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224B16-AEED-3534-D6A5-F5E026A5005E}"/>
                </a:ext>
              </a:extLst>
            </p:cNvPr>
            <p:cNvCxnSpPr>
              <a:cxnSpLocks/>
            </p:cNvCxnSpPr>
            <p:nvPr/>
          </p:nvCxnSpPr>
          <p:spPr>
            <a:xfrm>
              <a:off x="4976716" y="3284418"/>
              <a:ext cx="0" cy="349053"/>
            </a:xfrm>
            <a:prstGeom prst="line">
              <a:avLst/>
            </a:prstGeom>
            <a:ln w="38100">
              <a:solidFill>
                <a:srgbClr val="FF8C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CF911C8-4526-8F7F-6371-3DF44E552737}"/>
              </a:ext>
            </a:extLst>
          </p:cNvPr>
          <p:cNvSpPr txBox="1"/>
          <p:nvPr/>
        </p:nvSpPr>
        <p:spPr>
          <a:xfrm>
            <a:off x="4604069" y="4182441"/>
            <a:ext cx="1412288" cy="707886"/>
          </a:xfrm>
          <a:prstGeom prst="rect">
            <a:avLst/>
          </a:prstGeom>
          <a:noFill/>
        </p:spPr>
        <p:txBody>
          <a:bodyPr wrap="square" rtlCol="0">
            <a:spAutoFit/>
          </a:bodyPr>
          <a:lstStyle/>
          <a:p>
            <a:pPr algn="ctr"/>
            <a:r>
              <a:rPr lang="en-US" sz="4000" dirty="0">
                <a:solidFill>
                  <a:srgbClr val="FF8C39"/>
                </a:solidFill>
                <a:latin typeface="Tw Cen MT" panose="020B0602020104020603" pitchFamily="34" charset="0"/>
              </a:rPr>
              <a:t>swap</a:t>
            </a:r>
          </a:p>
        </p:txBody>
      </p:sp>
      <p:grpSp>
        <p:nvGrpSpPr>
          <p:cNvPr id="16" name="Group 15">
            <a:extLst>
              <a:ext uri="{FF2B5EF4-FFF2-40B4-BE49-F238E27FC236}">
                <a16:creationId xmlns:a16="http://schemas.microsoft.com/office/drawing/2014/main" id="{B066DA4B-DF4F-73D1-0655-527B3123056E}"/>
              </a:ext>
            </a:extLst>
          </p:cNvPr>
          <p:cNvGrpSpPr/>
          <p:nvPr/>
        </p:nvGrpSpPr>
        <p:grpSpPr>
          <a:xfrm>
            <a:off x="2596720" y="1574163"/>
            <a:ext cx="7315200" cy="914400"/>
            <a:chOff x="2596720" y="1574163"/>
            <a:chExt cx="7315200" cy="914400"/>
          </a:xfrm>
        </p:grpSpPr>
        <p:sp>
          <p:nvSpPr>
            <p:cNvPr id="37" name="Rectangle 36">
              <a:extLst>
                <a:ext uri="{FF2B5EF4-FFF2-40B4-BE49-F238E27FC236}">
                  <a16:creationId xmlns:a16="http://schemas.microsoft.com/office/drawing/2014/main" id="{11BCF617-D9E8-15A7-6225-785B33A5BFF2}"/>
                </a:ext>
              </a:extLst>
            </p:cNvPr>
            <p:cNvSpPr/>
            <p:nvPr/>
          </p:nvSpPr>
          <p:spPr>
            <a:xfrm>
              <a:off x="2596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38" name="Rectangle 37">
              <a:extLst>
                <a:ext uri="{FF2B5EF4-FFF2-40B4-BE49-F238E27FC236}">
                  <a16:creationId xmlns:a16="http://schemas.microsoft.com/office/drawing/2014/main" id="{4B5B517F-C89B-28CE-954E-90D6858646CB}"/>
                </a:ext>
              </a:extLst>
            </p:cNvPr>
            <p:cNvSpPr/>
            <p:nvPr/>
          </p:nvSpPr>
          <p:spPr>
            <a:xfrm>
              <a:off x="3511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39" name="Rectangle 38">
              <a:extLst>
                <a:ext uri="{FF2B5EF4-FFF2-40B4-BE49-F238E27FC236}">
                  <a16:creationId xmlns:a16="http://schemas.microsoft.com/office/drawing/2014/main" id="{9707B573-1D86-C111-C854-255B452AFC6A}"/>
                </a:ext>
              </a:extLst>
            </p:cNvPr>
            <p:cNvSpPr/>
            <p:nvPr/>
          </p:nvSpPr>
          <p:spPr>
            <a:xfrm>
              <a:off x="4425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40" name="Rectangle 39">
              <a:extLst>
                <a:ext uri="{FF2B5EF4-FFF2-40B4-BE49-F238E27FC236}">
                  <a16:creationId xmlns:a16="http://schemas.microsoft.com/office/drawing/2014/main" id="{5868F287-1352-02B8-FD2D-39A47BB7B11E}"/>
                </a:ext>
              </a:extLst>
            </p:cNvPr>
            <p:cNvSpPr/>
            <p:nvPr/>
          </p:nvSpPr>
          <p:spPr>
            <a:xfrm>
              <a:off x="53399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41" name="Rectangle 40">
              <a:extLst>
                <a:ext uri="{FF2B5EF4-FFF2-40B4-BE49-F238E27FC236}">
                  <a16:creationId xmlns:a16="http://schemas.microsoft.com/office/drawing/2014/main" id="{03A9EA6F-E993-617E-9B7D-C0443BDB1473}"/>
                </a:ext>
              </a:extLst>
            </p:cNvPr>
            <p:cNvSpPr/>
            <p:nvPr/>
          </p:nvSpPr>
          <p:spPr>
            <a:xfrm>
              <a:off x="62543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42" name="Rectangle 41">
              <a:extLst>
                <a:ext uri="{FF2B5EF4-FFF2-40B4-BE49-F238E27FC236}">
                  <a16:creationId xmlns:a16="http://schemas.microsoft.com/office/drawing/2014/main" id="{D6E35315-C840-F759-EA5C-013E2AC2BB00}"/>
                </a:ext>
              </a:extLst>
            </p:cNvPr>
            <p:cNvSpPr/>
            <p:nvPr/>
          </p:nvSpPr>
          <p:spPr>
            <a:xfrm>
              <a:off x="7168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a:t>
              </a:r>
            </a:p>
          </p:txBody>
        </p:sp>
        <p:sp>
          <p:nvSpPr>
            <p:cNvPr id="43" name="Rectangle 42">
              <a:extLst>
                <a:ext uri="{FF2B5EF4-FFF2-40B4-BE49-F238E27FC236}">
                  <a16:creationId xmlns:a16="http://schemas.microsoft.com/office/drawing/2014/main" id="{FF52B2A5-415D-51F9-A6CF-01886E2813E8}"/>
                </a:ext>
              </a:extLst>
            </p:cNvPr>
            <p:cNvSpPr/>
            <p:nvPr/>
          </p:nvSpPr>
          <p:spPr>
            <a:xfrm>
              <a:off x="8083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44" name="Rectangle 43">
              <a:extLst>
                <a:ext uri="{FF2B5EF4-FFF2-40B4-BE49-F238E27FC236}">
                  <a16:creationId xmlns:a16="http://schemas.microsoft.com/office/drawing/2014/main" id="{011620C7-73DB-BEEE-AF3E-3E7FE15EA7F8}"/>
                </a:ext>
              </a:extLst>
            </p:cNvPr>
            <p:cNvSpPr/>
            <p:nvPr/>
          </p:nvSpPr>
          <p:spPr>
            <a:xfrm>
              <a:off x="8997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grpSp>
    </p:spTree>
    <p:extLst>
      <p:ext uri="{BB962C8B-B14F-4D97-AF65-F5344CB8AC3E}">
        <p14:creationId xmlns:p14="http://schemas.microsoft.com/office/powerpoint/2010/main" val="110359257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Q[D](e)</a:t>
            </a:r>
          </a:p>
        </p:txBody>
      </p:sp>
      <p:sp>
        <p:nvSpPr>
          <p:cNvPr id="5" name="TextBox 4">
            <a:extLst>
              <a:ext uri="{FF2B5EF4-FFF2-40B4-BE49-F238E27FC236}">
                <a16:creationId xmlns:a16="http://schemas.microsoft.com/office/drawing/2014/main" id="{B9F5B560-1955-641C-E3B8-C3222AF8FBEF}"/>
              </a:ext>
            </a:extLst>
          </p:cNvPr>
          <p:cNvSpPr txBox="1"/>
          <p:nvPr/>
        </p:nvSpPr>
        <p:spPr>
          <a:xfrm>
            <a:off x="821227" y="577132"/>
            <a:ext cx="6394059"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Swap Even And Odd Elements</a:t>
            </a:r>
          </a:p>
        </p:txBody>
      </p:sp>
      <p:grpSp>
        <p:nvGrpSpPr>
          <p:cNvPr id="2" name="Group 1">
            <a:extLst>
              <a:ext uri="{FF2B5EF4-FFF2-40B4-BE49-F238E27FC236}">
                <a16:creationId xmlns:a16="http://schemas.microsoft.com/office/drawing/2014/main" id="{01A0698A-9381-2F15-9B1D-58F8DD206CD6}"/>
              </a:ext>
            </a:extLst>
          </p:cNvPr>
          <p:cNvGrpSpPr/>
          <p:nvPr/>
        </p:nvGrpSpPr>
        <p:grpSpPr>
          <a:xfrm>
            <a:off x="4853012" y="3463489"/>
            <a:ext cx="2760637" cy="374453"/>
            <a:chOff x="4853013" y="3463489"/>
            <a:chExt cx="973814" cy="374453"/>
          </a:xfrm>
        </p:grpSpPr>
        <p:cxnSp>
          <p:nvCxnSpPr>
            <p:cNvPr id="17" name="Straight Connector 16">
              <a:extLst>
                <a:ext uri="{FF2B5EF4-FFF2-40B4-BE49-F238E27FC236}">
                  <a16:creationId xmlns:a16="http://schemas.microsoft.com/office/drawing/2014/main" id="{60429AD2-0026-097C-0039-0660D87B0C0F}"/>
                </a:ext>
              </a:extLst>
            </p:cNvPr>
            <p:cNvCxnSpPr/>
            <p:nvPr/>
          </p:nvCxnSpPr>
          <p:spPr>
            <a:xfrm>
              <a:off x="4853013" y="3805720"/>
              <a:ext cx="973814"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2527E7C-7FC4-22C2-0128-C00932A08BFD}"/>
                </a:ext>
              </a:extLst>
            </p:cNvPr>
            <p:cNvCxnSpPr>
              <a:cxnSpLocks/>
            </p:cNvCxnSpPr>
            <p:nvPr/>
          </p:nvCxnSpPr>
          <p:spPr>
            <a:xfrm>
              <a:off x="5826827" y="3463489"/>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7865DB-DF0F-2024-226D-60A1FCB034C0}"/>
                </a:ext>
              </a:extLst>
            </p:cNvPr>
            <p:cNvCxnSpPr>
              <a:cxnSpLocks/>
            </p:cNvCxnSpPr>
            <p:nvPr/>
          </p:nvCxnSpPr>
          <p:spPr>
            <a:xfrm>
              <a:off x="4853013" y="3488889"/>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C7D55108-11E4-260C-D9C4-08FF500B57BE}"/>
              </a:ext>
            </a:extLst>
          </p:cNvPr>
          <p:cNvSpPr/>
          <p:nvPr/>
        </p:nvSpPr>
        <p:spPr>
          <a:xfrm>
            <a:off x="2596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-8</a:t>
            </a:r>
          </a:p>
        </p:txBody>
      </p:sp>
      <p:sp>
        <p:nvSpPr>
          <p:cNvPr id="11" name="Rectangle 10">
            <a:extLst>
              <a:ext uri="{FF2B5EF4-FFF2-40B4-BE49-F238E27FC236}">
                <a16:creationId xmlns:a16="http://schemas.microsoft.com/office/drawing/2014/main" id="{6C9D62FC-082A-A99B-FE38-AAEC1A7453C0}"/>
              </a:ext>
            </a:extLst>
          </p:cNvPr>
          <p:cNvSpPr/>
          <p:nvPr/>
        </p:nvSpPr>
        <p:spPr>
          <a:xfrm>
            <a:off x="3511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12" name="Rectangle 11">
            <a:extLst>
              <a:ext uri="{FF2B5EF4-FFF2-40B4-BE49-F238E27FC236}">
                <a16:creationId xmlns:a16="http://schemas.microsoft.com/office/drawing/2014/main" id="{10FD4D26-BDF4-E41A-9852-D8CB0AF8515B}"/>
              </a:ext>
            </a:extLst>
          </p:cNvPr>
          <p:cNvSpPr/>
          <p:nvPr/>
        </p:nvSpPr>
        <p:spPr>
          <a:xfrm>
            <a:off x="4425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9</a:t>
            </a:r>
          </a:p>
        </p:txBody>
      </p:sp>
      <p:sp>
        <p:nvSpPr>
          <p:cNvPr id="14" name="Rectangle 13">
            <a:extLst>
              <a:ext uri="{FF2B5EF4-FFF2-40B4-BE49-F238E27FC236}">
                <a16:creationId xmlns:a16="http://schemas.microsoft.com/office/drawing/2014/main" id="{61381769-C597-498C-E39D-F3CE21FC4225}"/>
              </a:ext>
            </a:extLst>
          </p:cNvPr>
          <p:cNvSpPr/>
          <p:nvPr/>
        </p:nvSpPr>
        <p:spPr>
          <a:xfrm>
            <a:off x="53399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5" name="Rectangle 14">
            <a:extLst>
              <a:ext uri="{FF2B5EF4-FFF2-40B4-BE49-F238E27FC236}">
                <a16:creationId xmlns:a16="http://schemas.microsoft.com/office/drawing/2014/main" id="{00158564-9998-8CF5-6D59-1F6E25F5ADDB}"/>
              </a:ext>
            </a:extLst>
          </p:cNvPr>
          <p:cNvSpPr/>
          <p:nvPr/>
        </p:nvSpPr>
        <p:spPr>
          <a:xfrm>
            <a:off x="62543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sp>
        <p:nvSpPr>
          <p:cNvPr id="22" name="Rectangle 21">
            <a:extLst>
              <a:ext uri="{FF2B5EF4-FFF2-40B4-BE49-F238E27FC236}">
                <a16:creationId xmlns:a16="http://schemas.microsoft.com/office/drawing/2014/main" id="{32062A18-77C1-0F71-DD04-29BD40024BDE}"/>
              </a:ext>
            </a:extLst>
          </p:cNvPr>
          <p:cNvSpPr/>
          <p:nvPr/>
        </p:nvSpPr>
        <p:spPr>
          <a:xfrm>
            <a:off x="7168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23" name="Rectangle 22">
            <a:extLst>
              <a:ext uri="{FF2B5EF4-FFF2-40B4-BE49-F238E27FC236}">
                <a16:creationId xmlns:a16="http://schemas.microsoft.com/office/drawing/2014/main" id="{8128AC2B-14B5-1650-7985-624DD3EC1683}"/>
              </a:ext>
            </a:extLst>
          </p:cNvPr>
          <p:cNvSpPr/>
          <p:nvPr/>
        </p:nvSpPr>
        <p:spPr>
          <a:xfrm>
            <a:off x="8083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6</a:t>
            </a:r>
          </a:p>
        </p:txBody>
      </p:sp>
      <p:sp>
        <p:nvSpPr>
          <p:cNvPr id="24" name="Rectangle 23">
            <a:extLst>
              <a:ext uri="{FF2B5EF4-FFF2-40B4-BE49-F238E27FC236}">
                <a16:creationId xmlns:a16="http://schemas.microsoft.com/office/drawing/2014/main" id="{65236B55-0BC7-B4E1-51B5-E5202982C0FB}"/>
              </a:ext>
            </a:extLst>
          </p:cNvPr>
          <p:cNvSpPr/>
          <p:nvPr/>
        </p:nvSpPr>
        <p:spPr>
          <a:xfrm>
            <a:off x="8997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grpSp>
        <p:nvGrpSpPr>
          <p:cNvPr id="31" name="Group 30">
            <a:extLst>
              <a:ext uri="{FF2B5EF4-FFF2-40B4-BE49-F238E27FC236}">
                <a16:creationId xmlns:a16="http://schemas.microsoft.com/office/drawing/2014/main" id="{2C073788-2251-8097-E1F5-ED01589B2D89}"/>
              </a:ext>
            </a:extLst>
          </p:cNvPr>
          <p:cNvGrpSpPr/>
          <p:nvPr/>
        </p:nvGrpSpPr>
        <p:grpSpPr>
          <a:xfrm>
            <a:off x="4853012" y="3448177"/>
            <a:ext cx="3668687" cy="715086"/>
            <a:chOff x="4976716" y="3259018"/>
            <a:chExt cx="973814" cy="374453"/>
          </a:xfrm>
        </p:grpSpPr>
        <p:cxnSp>
          <p:nvCxnSpPr>
            <p:cNvPr id="25" name="Straight Connector 24">
              <a:extLst>
                <a:ext uri="{FF2B5EF4-FFF2-40B4-BE49-F238E27FC236}">
                  <a16:creationId xmlns:a16="http://schemas.microsoft.com/office/drawing/2014/main" id="{2CB91C32-1368-692F-2B36-4D2D4A52FAD9}"/>
                </a:ext>
              </a:extLst>
            </p:cNvPr>
            <p:cNvCxnSpPr>
              <a:cxnSpLocks/>
            </p:cNvCxnSpPr>
            <p:nvPr/>
          </p:nvCxnSpPr>
          <p:spPr>
            <a:xfrm>
              <a:off x="4976716" y="3601249"/>
              <a:ext cx="973814" cy="0"/>
            </a:xfrm>
            <a:prstGeom prst="line">
              <a:avLst/>
            </a:prstGeom>
            <a:ln w="38100">
              <a:solidFill>
                <a:srgbClr val="FF8C3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D725119-203C-B072-2DE7-42A43F384FC5}"/>
                </a:ext>
              </a:extLst>
            </p:cNvPr>
            <p:cNvCxnSpPr>
              <a:cxnSpLocks/>
            </p:cNvCxnSpPr>
            <p:nvPr/>
          </p:nvCxnSpPr>
          <p:spPr>
            <a:xfrm>
              <a:off x="5950530" y="3259018"/>
              <a:ext cx="0" cy="349053"/>
            </a:xfrm>
            <a:prstGeom prst="line">
              <a:avLst/>
            </a:prstGeom>
            <a:ln w="38100">
              <a:solidFill>
                <a:srgbClr val="FF8C39"/>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224B16-AEED-3534-D6A5-F5E026A5005E}"/>
                </a:ext>
              </a:extLst>
            </p:cNvPr>
            <p:cNvCxnSpPr>
              <a:cxnSpLocks/>
            </p:cNvCxnSpPr>
            <p:nvPr/>
          </p:nvCxnSpPr>
          <p:spPr>
            <a:xfrm>
              <a:off x="4976716" y="3284418"/>
              <a:ext cx="0" cy="349053"/>
            </a:xfrm>
            <a:prstGeom prst="line">
              <a:avLst/>
            </a:prstGeom>
            <a:ln w="38100">
              <a:solidFill>
                <a:srgbClr val="FF8C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CF911C8-4526-8F7F-6371-3DF44E552737}"/>
              </a:ext>
            </a:extLst>
          </p:cNvPr>
          <p:cNvSpPr txBox="1"/>
          <p:nvPr/>
        </p:nvSpPr>
        <p:spPr>
          <a:xfrm>
            <a:off x="6005376" y="4124579"/>
            <a:ext cx="1412288" cy="707886"/>
          </a:xfrm>
          <a:prstGeom prst="rect">
            <a:avLst/>
          </a:prstGeom>
          <a:noFill/>
        </p:spPr>
        <p:txBody>
          <a:bodyPr wrap="square" rtlCol="0">
            <a:spAutoFit/>
          </a:bodyPr>
          <a:lstStyle/>
          <a:p>
            <a:pPr algn="ctr"/>
            <a:r>
              <a:rPr lang="en-US" sz="4000" dirty="0">
                <a:solidFill>
                  <a:srgbClr val="FF8C39"/>
                </a:solidFill>
                <a:latin typeface="Tw Cen MT" panose="020B0602020104020603" pitchFamily="34" charset="0"/>
              </a:rPr>
              <a:t>swap</a:t>
            </a:r>
          </a:p>
        </p:txBody>
      </p:sp>
      <p:grpSp>
        <p:nvGrpSpPr>
          <p:cNvPr id="20" name="Group 19">
            <a:extLst>
              <a:ext uri="{FF2B5EF4-FFF2-40B4-BE49-F238E27FC236}">
                <a16:creationId xmlns:a16="http://schemas.microsoft.com/office/drawing/2014/main" id="{B46F3638-7661-D8EA-B94C-7B4F6E884577}"/>
              </a:ext>
            </a:extLst>
          </p:cNvPr>
          <p:cNvGrpSpPr/>
          <p:nvPr/>
        </p:nvGrpSpPr>
        <p:grpSpPr>
          <a:xfrm>
            <a:off x="2596720" y="1574163"/>
            <a:ext cx="7315200" cy="914400"/>
            <a:chOff x="2596720" y="1574163"/>
            <a:chExt cx="7315200" cy="914400"/>
          </a:xfrm>
        </p:grpSpPr>
        <p:sp>
          <p:nvSpPr>
            <p:cNvPr id="37" name="Rectangle 36">
              <a:extLst>
                <a:ext uri="{FF2B5EF4-FFF2-40B4-BE49-F238E27FC236}">
                  <a16:creationId xmlns:a16="http://schemas.microsoft.com/office/drawing/2014/main" id="{11BCF617-D9E8-15A7-6225-785B33A5BFF2}"/>
                </a:ext>
              </a:extLst>
            </p:cNvPr>
            <p:cNvSpPr/>
            <p:nvPr/>
          </p:nvSpPr>
          <p:spPr>
            <a:xfrm>
              <a:off x="2596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38" name="Rectangle 37">
              <a:extLst>
                <a:ext uri="{FF2B5EF4-FFF2-40B4-BE49-F238E27FC236}">
                  <a16:creationId xmlns:a16="http://schemas.microsoft.com/office/drawing/2014/main" id="{4B5B517F-C89B-28CE-954E-90D6858646CB}"/>
                </a:ext>
              </a:extLst>
            </p:cNvPr>
            <p:cNvSpPr/>
            <p:nvPr/>
          </p:nvSpPr>
          <p:spPr>
            <a:xfrm>
              <a:off x="3511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39" name="Rectangle 38">
              <a:extLst>
                <a:ext uri="{FF2B5EF4-FFF2-40B4-BE49-F238E27FC236}">
                  <a16:creationId xmlns:a16="http://schemas.microsoft.com/office/drawing/2014/main" id="{9707B573-1D86-C111-C854-255B452AFC6A}"/>
                </a:ext>
              </a:extLst>
            </p:cNvPr>
            <p:cNvSpPr/>
            <p:nvPr/>
          </p:nvSpPr>
          <p:spPr>
            <a:xfrm>
              <a:off x="4425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40" name="Rectangle 39">
              <a:extLst>
                <a:ext uri="{FF2B5EF4-FFF2-40B4-BE49-F238E27FC236}">
                  <a16:creationId xmlns:a16="http://schemas.microsoft.com/office/drawing/2014/main" id="{5868F287-1352-02B8-FD2D-39A47BB7B11E}"/>
                </a:ext>
              </a:extLst>
            </p:cNvPr>
            <p:cNvSpPr/>
            <p:nvPr/>
          </p:nvSpPr>
          <p:spPr>
            <a:xfrm>
              <a:off x="53399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41" name="Rectangle 40">
              <a:extLst>
                <a:ext uri="{FF2B5EF4-FFF2-40B4-BE49-F238E27FC236}">
                  <a16:creationId xmlns:a16="http://schemas.microsoft.com/office/drawing/2014/main" id="{03A9EA6F-E993-617E-9B7D-C0443BDB1473}"/>
                </a:ext>
              </a:extLst>
            </p:cNvPr>
            <p:cNvSpPr/>
            <p:nvPr/>
          </p:nvSpPr>
          <p:spPr>
            <a:xfrm>
              <a:off x="62543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42" name="Rectangle 41">
              <a:extLst>
                <a:ext uri="{FF2B5EF4-FFF2-40B4-BE49-F238E27FC236}">
                  <a16:creationId xmlns:a16="http://schemas.microsoft.com/office/drawing/2014/main" id="{D6E35315-C840-F759-EA5C-013E2AC2BB00}"/>
                </a:ext>
              </a:extLst>
            </p:cNvPr>
            <p:cNvSpPr/>
            <p:nvPr/>
          </p:nvSpPr>
          <p:spPr>
            <a:xfrm>
              <a:off x="7168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a:t>
              </a:r>
            </a:p>
          </p:txBody>
        </p:sp>
        <p:sp>
          <p:nvSpPr>
            <p:cNvPr id="43" name="Rectangle 42">
              <a:extLst>
                <a:ext uri="{FF2B5EF4-FFF2-40B4-BE49-F238E27FC236}">
                  <a16:creationId xmlns:a16="http://schemas.microsoft.com/office/drawing/2014/main" id="{FF52B2A5-415D-51F9-A6CF-01886E2813E8}"/>
                </a:ext>
              </a:extLst>
            </p:cNvPr>
            <p:cNvSpPr/>
            <p:nvPr/>
          </p:nvSpPr>
          <p:spPr>
            <a:xfrm>
              <a:off x="8083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44" name="Rectangle 43">
              <a:extLst>
                <a:ext uri="{FF2B5EF4-FFF2-40B4-BE49-F238E27FC236}">
                  <a16:creationId xmlns:a16="http://schemas.microsoft.com/office/drawing/2014/main" id="{011620C7-73DB-BEEE-AF3E-3E7FE15EA7F8}"/>
                </a:ext>
              </a:extLst>
            </p:cNvPr>
            <p:cNvSpPr/>
            <p:nvPr/>
          </p:nvSpPr>
          <p:spPr>
            <a:xfrm>
              <a:off x="8997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grpSp>
    </p:spTree>
    <p:extLst>
      <p:ext uri="{BB962C8B-B14F-4D97-AF65-F5344CB8AC3E}">
        <p14:creationId xmlns:p14="http://schemas.microsoft.com/office/powerpoint/2010/main" val="15620213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Q[D](e)</a:t>
            </a:r>
          </a:p>
        </p:txBody>
      </p:sp>
      <p:sp>
        <p:nvSpPr>
          <p:cNvPr id="5" name="TextBox 4">
            <a:extLst>
              <a:ext uri="{FF2B5EF4-FFF2-40B4-BE49-F238E27FC236}">
                <a16:creationId xmlns:a16="http://schemas.microsoft.com/office/drawing/2014/main" id="{B9F5B560-1955-641C-E3B8-C3222AF8FBEF}"/>
              </a:ext>
            </a:extLst>
          </p:cNvPr>
          <p:cNvSpPr txBox="1"/>
          <p:nvPr/>
        </p:nvSpPr>
        <p:spPr>
          <a:xfrm>
            <a:off x="821227" y="577132"/>
            <a:ext cx="6394059"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Swap Even And Odd Elements</a:t>
            </a:r>
          </a:p>
        </p:txBody>
      </p:sp>
      <p:grpSp>
        <p:nvGrpSpPr>
          <p:cNvPr id="2" name="Group 1">
            <a:extLst>
              <a:ext uri="{FF2B5EF4-FFF2-40B4-BE49-F238E27FC236}">
                <a16:creationId xmlns:a16="http://schemas.microsoft.com/office/drawing/2014/main" id="{01A0698A-9381-2F15-9B1D-58F8DD206CD6}"/>
              </a:ext>
            </a:extLst>
          </p:cNvPr>
          <p:cNvGrpSpPr/>
          <p:nvPr/>
        </p:nvGrpSpPr>
        <p:grpSpPr>
          <a:xfrm>
            <a:off x="7625921" y="3466784"/>
            <a:ext cx="1822880" cy="374453"/>
            <a:chOff x="4853013" y="3463489"/>
            <a:chExt cx="973814" cy="374453"/>
          </a:xfrm>
        </p:grpSpPr>
        <p:cxnSp>
          <p:nvCxnSpPr>
            <p:cNvPr id="17" name="Straight Connector 16">
              <a:extLst>
                <a:ext uri="{FF2B5EF4-FFF2-40B4-BE49-F238E27FC236}">
                  <a16:creationId xmlns:a16="http://schemas.microsoft.com/office/drawing/2014/main" id="{60429AD2-0026-097C-0039-0660D87B0C0F}"/>
                </a:ext>
              </a:extLst>
            </p:cNvPr>
            <p:cNvCxnSpPr/>
            <p:nvPr/>
          </p:nvCxnSpPr>
          <p:spPr>
            <a:xfrm>
              <a:off x="4853013" y="3805720"/>
              <a:ext cx="973814" cy="0"/>
            </a:xfrm>
            <a:prstGeom prst="line">
              <a:avLst/>
            </a:prstGeom>
            <a:ln w="38100">
              <a:solidFill>
                <a:srgbClr val="FF8C39"/>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2527E7C-7FC4-22C2-0128-C00932A08BFD}"/>
                </a:ext>
              </a:extLst>
            </p:cNvPr>
            <p:cNvCxnSpPr>
              <a:cxnSpLocks/>
            </p:cNvCxnSpPr>
            <p:nvPr/>
          </p:nvCxnSpPr>
          <p:spPr>
            <a:xfrm>
              <a:off x="5826827" y="3463489"/>
              <a:ext cx="0" cy="349053"/>
            </a:xfrm>
            <a:prstGeom prst="line">
              <a:avLst/>
            </a:prstGeom>
            <a:ln w="38100">
              <a:solidFill>
                <a:srgbClr val="FF8C39"/>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7865DB-DF0F-2024-226D-60A1FCB034C0}"/>
                </a:ext>
              </a:extLst>
            </p:cNvPr>
            <p:cNvCxnSpPr>
              <a:cxnSpLocks/>
            </p:cNvCxnSpPr>
            <p:nvPr/>
          </p:nvCxnSpPr>
          <p:spPr>
            <a:xfrm>
              <a:off x="4853013" y="3488889"/>
              <a:ext cx="0" cy="349053"/>
            </a:xfrm>
            <a:prstGeom prst="line">
              <a:avLst/>
            </a:prstGeom>
            <a:ln w="38100">
              <a:solidFill>
                <a:srgbClr val="FF8C3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C7D55108-11E4-260C-D9C4-08FF500B57BE}"/>
              </a:ext>
            </a:extLst>
          </p:cNvPr>
          <p:cNvSpPr/>
          <p:nvPr/>
        </p:nvSpPr>
        <p:spPr>
          <a:xfrm>
            <a:off x="2596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-8</a:t>
            </a:r>
          </a:p>
        </p:txBody>
      </p:sp>
      <p:sp>
        <p:nvSpPr>
          <p:cNvPr id="11" name="Rectangle 10">
            <a:extLst>
              <a:ext uri="{FF2B5EF4-FFF2-40B4-BE49-F238E27FC236}">
                <a16:creationId xmlns:a16="http://schemas.microsoft.com/office/drawing/2014/main" id="{6C9D62FC-082A-A99B-FE38-AAEC1A7453C0}"/>
              </a:ext>
            </a:extLst>
          </p:cNvPr>
          <p:cNvSpPr/>
          <p:nvPr/>
        </p:nvSpPr>
        <p:spPr>
          <a:xfrm>
            <a:off x="3511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12" name="Rectangle 11">
            <a:extLst>
              <a:ext uri="{FF2B5EF4-FFF2-40B4-BE49-F238E27FC236}">
                <a16:creationId xmlns:a16="http://schemas.microsoft.com/office/drawing/2014/main" id="{10FD4D26-BDF4-E41A-9852-D8CB0AF8515B}"/>
              </a:ext>
            </a:extLst>
          </p:cNvPr>
          <p:cNvSpPr/>
          <p:nvPr/>
        </p:nvSpPr>
        <p:spPr>
          <a:xfrm>
            <a:off x="4425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14" name="Rectangle 13">
            <a:extLst>
              <a:ext uri="{FF2B5EF4-FFF2-40B4-BE49-F238E27FC236}">
                <a16:creationId xmlns:a16="http://schemas.microsoft.com/office/drawing/2014/main" id="{61381769-C597-498C-E39D-F3CE21FC4225}"/>
              </a:ext>
            </a:extLst>
          </p:cNvPr>
          <p:cNvSpPr/>
          <p:nvPr/>
        </p:nvSpPr>
        <p:spPr>
          <a:xfrm>
            <a:off x="53399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5" name="Rectangle 14">
            <a:extLst>
              <a:ext uri="{FF2B5EF4-FFF2-40B4-BE49-F238E27FC236}">
                <a16:creationId xmlns:a16="http://schemas.microsoft.com/office/drawing/2014/main" id="{00158564-9998-8CF5-6D59-1F6E25F5ADDB}"/>
              </a:ext>
            </a:extLst>
          </p:cNvPr>
          <p:cNvSpPr/>
          <p:nvPr/>
        </p:nvSpPr>
        <p:spPr>
          <a:xfrm>
            <a:off x="62543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sp>
        <p:nvSpPr>
          <p:cNvPr id="22" name="Rectangle 21">
            <a:extLst>
              <a:ext uri="{FF2B5EF4-FFF2-40B4-BE49-F238E27FC236}">
                <a16:creationId xmlns:a16="http://schemas.microsoft.com/office/drawing/2014/main" id="{32062A18-77C1-0F71-DD04-29BD40024BDE}"/>
              </a:ext>
            </a:extLst>
          </p:cNvPr>
          <p:cNvSpPr/>
          <p:nvPr/>
        </p:nvSpPr>
        <p:spPr>
          <a:xfrm>
            <a:off x="7168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1</a:t>
            </a:r>
          </a:p>
        </p:txBody>
      </p:sp>
      <p:sp>
        <p:nvSpPr>
          <p:cNvPr id="23" name="Rectangle 22">
            <a:extLst>
              <a:ext uri="{FF2B5EF4-FFF2-40B4-BE49-F238E27FC236}">
                <a16:creationId xmlns:a16="http://schemas.microsoft.com/office/drawing/2014/main" id="{8128AC2B-14B5-1650-7985-624DD3EC1683}"/>
              </a:ext>
            </a:extLst>
          </p:cNvPr>
          <p:cNvSpPr/>
          <p:nvPr/>
        </p:nvSpPr>
        <p:spPr>
          <a:xfrm>
            <a:off x="8083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-9</a:t>
            </a:r>
          </a:p>
        </p:txBody>
      </p:sp>
      <p:sp>
        <p:nvSpPr>
          <p:cNvPr id="24" name="Rectangle 23">
            <a:extLst>
              <a:ext uri="{FF2B5EF4-FFF2-40B4-BE49-F238E27FC236}">
                <a16:creationId xmlns:a16="http://schemas.microsoft.com/office/drawing/2014/main" id="{65236B55-0BC7-B4E1-51B5-E5202982C0FB}"/>
              </a:ext>
            </a:extLst>
          </p:cNvPr>
          <p:cNvSpPr/>
          <p:nvPr/>
        </p:nvSpPr>
        <p:spPr>
          <a:xfrm>
            <a:off x="8997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2</a:t>
            </a:r>
          </a:p>
        </p:txBody>
      </p:sp>
      <p:sp>
        <p:nvSpPr>
          <p:cNvPr id="36" name="TextBox 35">
            <a:extLst>
              <a:ext uri="{FF2B5EF4-FFF2-40B4-BE49-F238E27FC236}">
                <a16:creationId xmlns:a16="http://schemas.microsoft.com/office/drawing/2014/main" id="{ECF911C8-4526-8F7F-6371-3DF44E552737}"/>
              </a:ext>
            </a:extLst>
          </p:cNvPr>
          <p:cNvSpPr txBox="1"/>
          <p:nvPr/>
        </p:nvSpPr>
        <p:spPr>
          <a:xfrm>
            <a:off x="7831217" y="3809015"/>
            <a:ext cx="1412288" cy="707886"/>
          </a:xfrm>
          <a:prstGeom prst="rect">
            <a:avLst/>
          </a:prstGeom>
          <a:noFill/>
        </p:spPr>
        <p:txBody>
          <a:bodyPr wrap="square" rtlCol="0">
            <a:spAutoFit/>
          </a:bodyPr>
          <a:lstStyle/>
          <a:p>
            <a:pPr algn="ctr"/>
            <a:r>
              <a:rPr lang="en-US" sz="4000" dirty="0">
                <a:solidFill>
                  <a:srgbClr val="FF8C39"/>
                </a:solidFill>
                <a:latin typeface="Tw Cen MT" panose="020B0602020104020603" pitchFamily="34" charset="0"/>
              </a:rPr>
              <a:t>swap</a:t>
            </a:r>
          </a:p>
        </p:txBody>
      </p:sp>
      <p:grpSp>
        <p:nvGrpSpPr>
          <p:cNvPr id="20" name="Group 19">
            <a:extLst>
              <a:ext uri="{FF2B5EF4-FFF2-40B4-BE49-F238E27FC236}">
                <a16:creationId xmlns:a16="http://schemas.microsoft.com/office/drawing/2014/main" id="{529EDA90-126C-094D-35E6-E858DE8A283C}"/>
              </a:ext>
            </a:extLst>
          </p:cNvPr>
          <p:cNvGrpSpPr/>
          <p:nvPr/>
        </p:nvGrpSpPr>
        <p:grpSpPr>
          <a:xfrm>
            <a:off x="2596720" y="1574163"/>
            <a:ext cx="7315200" cy="914400"/>
            <a:chOff x="2596720" y="1574163"/>
            <a:chExt cx="7315200" cy="914400"/>
          </a:xfrm>
        </p:grpSpPr>
        <p:sp>
          <p:nvSpPr>
            <p:cNvPr id="37" name="Rectangle 36">
              <a:extLst>
                <a:ext uri="{FF2B5EF4-FFF2-40B4-BE49-F238E27FC236}">
                  <a16:creationId xmlns:a16="http://schemas.microsoft.com/office/drawing/2014/main" id="{11BCF617-D9E8-15A7-6225-785B33A5BFF2}"/>
                </a:ext>
              </a:extLst>
            </p:cNvPr>
            <p:cNvSpPr/>
            <p:nvPr/>
          </p:nvSpPr>
          <p:spPr>
            <a:xfrm>
              <a:off x="2596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38" name="Rectangle 37">
              <a:extLst>
                <a:ext uri="{FF2B5EF4-FFF2-40B4-BE49-F238E27FC236}">
                  <a16:creationId xmlns:a16="http://schemas.microsoft.com/office/drawing/2014/main" id="{4B5B517F-C89B-28CE-954E-90D6858646CB}"/>
                </a:ext>
              </a:extLst>
            </p:cNvPr>
            <p:cNvSpPr/>
            <p:nvPr/>
          </p:nvSpPr>
          <p:spPr>
            <a:xfrm>
              <a:off x="3511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39" name="Rectangle 38">
              <a:extLst>
                <a:ext uri="{FF2B5EF4-FFF2-40B4-BE49-F238E27FC236}">
                  <a16:creationId xmlns:a16="http://schemas.microsoft.com/office/drawing/2014/main" id="{9707B573-1D86-C111-C854-255B452AFC6A}"/>
                </a:ext>
              </a:extLst>
            </p:cNvPr>
            <p:cNvSpPr/>
            <p:nvPr/>
          </p:nvSpPr>
          <p:spPr>
            <a:xfrm>
              <a:off x="4425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40" name="Rectangle 39">
              <a:extLst>
                <a:ext uri="{FF2B5EF4-FFF2-40B4-BE49-F238E27FC236}">
                  <a16:creationId xmlns:a16="http://schemas.microsoft.com/office/drawing/2014/main" id="{5868F287-1352-02B8-FD2D-39A47BB7B11E}"/>
                </a:ext>
              </a:extLst>
            </p:cNvPr>
            <p:cNvSpPr/>
            <p:nvPr/>
          </p:nvSpPr>
          <p:spPr>
            <a:xfrm>
              <a:off x="53399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41" name="Rectangle 40">
              <a:extLst>
                <a:ext uri="{FF2B5EF4-FFF2-40B4-BE49-F238E27FC236}">
                  <a16:creationId xmlns:a16="http://schemas.microsoft.com/office/drawing/2014/main" id="{03A9EA6F-E993-617E-9B7D-C0443BDB1473}"/>
                </a:ext>
              </a:extLst>
            </p:cNvPr>
            <p:cNvSpPr/>
            <p:nvPr/>
          </p:nvSpPr>
          <p:spPr>
            <a:xfrm>
              <a:off x="62543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42" name="Rectangle 41">
              <a:extLst>
                <a:ext uri="{FF2B5EF4-FFF2-40B4-BE49-F238E27FC236}">
                  <a16:creationId xmlns:a16="http://schemas.microsoft.com/office/drawing/2014/main" id="{D6E35315-C840-F759-EA5C-013E2AC2BB00}"/>
                </a:ext>
              </a:extLst>
            </p:cNvPr>
            <p:cNvSpPr/>
            <p:nvPr/>
          </p:nvSpPr>
          <p:spPr>
            <a:xfrm>
              <a:off x="7168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a:t>
              </a:r>
            </a:p>
          </p:txBody>
        </p:sp>
        <p:sp>
          <p:nvSpPr>
            <p:cNvPr id="43" name="Rectangle 42">
              <a:extLst>
                <a:ext uri="{FF2B5EF4-FFF2-40B4-BE49-F238E27FC236}">
                  <a16:creationId xmlns:a16="http://schemas.microsoft.com/office/drawing/2014/main" id="{FF52B2A5-415D-51F9-A6CF-01886E2813E8}"/>
                </a:ext>
              </a:extLst>
            </p:cNvPr>
            <p:cNvSpPr/>
            <p:nvPr/>
          </p:nvSpPr>
          <p:spPr>
            <a:xfrm>
              <a:off x="8083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44" name="Rectangle 43">
              <a:extLst>
                <a:ext uri="{FF2B5EF4-FFF2-40B4-BE49-F238E27FC236}">
                  <a16:creationId xmlns:a16="http://schemas.microsoft.com/office/drawing/2014/main" id="{011620C7-73DB-BEEE-AF3E-3E7FE15EA7F8}"/>
                </a:ext>
              </a:extLst>
            </p:cNvPr>
            <p:cNvSpPr/>
            <p:nvPr/>
          </p:nvSpPr>
          <p:spPr>
            <a:xfrm>
              <a:off x="8997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grpSp>
    </p:spTree>
    <p:extLst>
      <p:ext uri="{BB962C8B-B14F-4D97-AF65-F5344CB8AC3E}">
        <p14:creationId xmlns:p14="http://schemas.microsoft.com/office/powerpoint/2010/main" val="295722284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Q[D](e)</a:t>
            </a:r>
          </a:p>
        </p:txBody>
      </p:sp>
      <p:sp>
        <p:nvSpPr>
          <p:cNvPr id="5" name="TextBox 4">
            <a:extLst>
              <a:ext uri="{FF2B5EF4-FFF2-40B4-BE49-F238E27FC236}">
                <a16:creationId xmlns:a16="http://schemas.microsoft.com/office/drawing/2014/main" id="{B9F5B560-1955-641C-E3B8-C3222AF8FBEF}"/>
              </a:ext>
            </a:extLst>
          </p:cNvPr>
          <p:cNvSpPr txBox="1"/>
          <p:nvPr/>
        </p:nvSpPr>
        <p:spPr>
          <a:xfrm>
            <a:off x="821227" y="577132"/>
            <a:ext cx="6394059"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Swap Even And Odd Elements</a:t>
            </a:r>
          </a:p>
        </p:txBody>
      </p:sp>
      <p:sp>
        <p:nvSpPr>
          <p:cNvPr id="7" name="Rectangle 6">
            <a:extLst>
              <a:ext uri="{FF2B5EF4-FFF2-40B4-BE49-F238E27FC236}">
                <a16:creationId xmlns:a16="http://schemas.microsoft.com/office/drawing/2014/main" id="{C7D55108-11E4-260C-D9C4-08FF500B57BE}"/>
              </a:ext>
            </a:extLst>
          </p:cNvPr>
          <p:cNvSpPr/>
          <p:nvPr/>
        </p:nvSpPr>
        <p:spPr>
          <a:xfrm>
            <a:off x="2596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-8</a:t>
            </a:r>
          </a:p>
        </p:txBody>
      </p:sp>
      <p:sp>
        <p:nvSpPr>
          <p:cNvPr id="11" name="Rectangle 10">
            <a:extLst>
              <a:ext uri="{FF2B5EF4-FFF2-40B4-BE49-F238E27FC236}">
                <a16:creationId xmlns:a16="http://schemas.microsoft.com/office/drawing/2014/main" id="{6C9D62FC-082A-A99B-FE38-AAEC1A7453C0}"/>
              </a:ext>
            </a:extLst>
          </p:cNvPr>
          <p:cNvSpPr/>
          <p:nvPr/>
        </p:nvSpPr>
        <p:spPr>
          <a:xfrm>
            <a:off x="3511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12" name="Rectangle 11">
            <a:extLst>
              <a:ext uri="{FF2B5EF4-FFF2-40B4-BE49-F238E27FC236}">
                <a16:creationId xmlns:a16="http://schemas.microsoft.com/office/drawing/2014/main" id="{10FD4D26-BDF4-E41A-9852-D8CB0AF8515B}"/>
              </a:ext>
            </a:extLst>
          </p:cNvPr>
          <p:cNvSpPr/>
          <p:nvPr/>
        </p:nvSpPr>
        <p:spPr>
          <a:xfrm>
            <a:off x="4425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14" name="Rectangle 13">
            <a:extLst>
              <a:ext uri="{FF2B5EF4-FFF2-40B4-BE49-F238E27FC236}">
                <a16:creationId xmlns:a16="http://schemas.microsoft.com/office/drawing/2014/main" id="{61381769-C597-498C-E39D-F3CE21FC4225}"/>
              </a:ext>
            </a:extLst>
          </p:cNvPr>
          <p:cNvSpPr/>
          <p:nvPr/>
        </p:nvSpPr>
        <p:spPr>
          <a:xfrm>
            <a:off x="53399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15" name="Rectangle 14">
            <a:extLst>
              <a:ext uri="{FF2B5EF4-FFF2-40B4-BE49-F238E27FC236}">
                <a16:creationId xmlns:a16="http://schemas.microsoft.com/office/drawing/2014/main" id="{00158564-9998-8CF5-6D59-1F6E25F5ADDB}"/>
              </a:ext>
            </a:extLst>
          </p:cNvPr>
          <p:cNvSpPr/>
          <p:nvPr/>
        </p:nvSpPr>
        <p:spPr>
          <a:xfrm>
            <a:off x="62543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sp>
        <p:nvSpPr>
          <p:cNvPr id="22" name="Rectangle 21">
            <a:extLst>
              <a:ext uri="{FF2B5EF4-FFF2-40B4-BE49-F238E27FC236}">
                <a16:creationId xmlns:a16="http://schemas.microsoft.com/office/drawing/2014/main" id="{32062A18-77C1-0F71-DD04-29BD40024BDE}"/>
              </a:ext>
            </a:extLst>
          </p:cNvPr>
          <p:cNvSpPr/>
          <p:nvPr/>
        </p:nvSpPr>
        <p:spPr>
          <a:xfrm>
            <a:off x="71687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-2</a:t>
            </a:r>
          </a:p>
        </p:txBody>
      </p:sp>
      <p:sp>
        <p:nvSpPr>
          <p:cNvPr id="23" name="Rectangle 22">
            <a:extLst>
              <a:ext uri="{FF2B5EF4-FFF2-40B4-BE49-F238E27FC236}">
                <a16:creationId xmlns:a16="http://schemas.microsoft.com/office/drawing/2014/main" id="{8128AC2B-14B5-1650-7985-624DD3EC1683}"/>
              </a:ext>
            </a:extLst>
          </p:cNvPr>
          <p:cNvSpPr/>
          <p:nvPr/>
        </p:nvSpPr>
        <p:spPr>
          <a:xfrm>
            <a:off x="80831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-9</a:t>
            </a:r>
          </a:p>
        </p:txBody>
      </p:sp>
      <p:sp>
        <p:nvSpPr>
          <p:cNvPr id="24" name="Rectangle 23">
            <a:extLst>
              <a:ext uri="{FF2B5EF4-FFF2-40B4-BE49-F238E27FC236}">
                <a16:creationId xmlns:a16="http://schemas.microsoft.com/office/drawing/2014/main" id="{65236B55-0BC7-B4E1-51B5-E5202982C0FB}"/>
              </a:ext>
            </a:extLst>
          </p:cNvPr>
          <p:cNvSpPr/>
          <p:nvPr/>
        </p:nvSpPr>
        <p:spPr>
          <a:xfrm>
            <a:off x="8997520" y="251460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8C39"/>
                </a:solidFill>
              </a:rPr>
              <a:t>-1</a:t>
            </a:r>
          </a:p>
        </p:txBody>
      </p:sp>
      <p:grpSp>
        <p:nvGrpSpPr>
          <p:cNvPr id="20" name="Group 19">
            <a:extLst>
              <a:ext uri="{FF2B5EF4-FFF2-40B4-BE49-F238E27FC236}">
                <a16:creationId xmlns:a16="http://schemas.microsoft.com/office/drawing/2014/main" id="{529EDA90-126C-094D-35E6-E858DE8A283C}"/>
              </a:ext>
            </a:extLst>
          </p:cNvPr>
          <p:cNvGrpSpPr/>
          <p:nvPr/>
        </p:nvGrpSpPr>
        <p:grpSpPr>
          <a:xfrm>
            <a:off x="2596720" y="1574163"/>
            <a:ext cx="7315200" cy="914400"/>
            <a:chOff x="2596720" y="1574163"/>
            <a:chExt cx="7315200" cy="914400"/>
          </a:xfrm>
        </p:grpSpPr>
        <p:sp>
          <p:nvSpPr>
            <p:cNvPr id="37" name="Rectangle 36">
              <a:extLst>
                <a:ext uri="{FF2B5EF4-FFF2-40B4-BE49-F238E27FC236}">
                  <a16:creationId xmlns:a16="http://schemas.microsoft.com/office/drawing/2014/main" id="{11BCF617-D9E8-15A7-6225-785B33A5BFF2}"/>
                </a:ext>
              </a:extLst>
            </p:cNvPr>
            <p:cNvSpPr/>
            <p:nvPr/>
          </p:nvSpPr>
          <p:spPr>
            <a:xfrm>
              <a:off x="2596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0</a:t>
              </a:r>
            </a:p>
          </p:txBody>
        </p:sp>
        <p:sp>
          <p:nvSpPr>
            <p:cNvPr id="38" name="Rectangle 37">
              <a:extLst>
                <a:ext uri="{FF2B5EF4-FFF2-40B4-BE49-F238E27FC236}">
                  <a16:creationId xmlns:a16="http://schemas.microsoft.com/office/drawing/2014/main" id="{4B5B517F-C89B-28CE-954E-90D6858646CB}"/>
                </a:ext>
              </a:extLst>
            </p:cNvPr>
            <p:cNvSpPr/>
            <p:nvPr/>
          </p:nvSpPr>
          <p:spPr>
            <a:xfrm>
              <a:off x="3511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39" name="Rectangle 38">
              <a:extLst>
                <a:ext uri="{FF2B5EF4-FFF2-40B4-BE49-F238E27FC236}">
                  <a16:creationId xmlns:a16="http://schemas.microsoft.com/office/drawing/2014/main" id="{9707B573-1D86-C111-C854-255B452AFC6A}"/>
                </a:ext>
              </a:extLst>
            </p:cNvPr>
            <p:cNvSpPr/>
            <p:nvPr/>
          </p:nvSpPr>
          <p:spPr>
            <a:xfrm>
              <a:off x="4425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40" name="Rectangle 39">
              <a:extLst>
                <a:ext uri="{FF2B5EF4-FFF2-40B4-BE49-F238E27FC236}">
                  <a16:creationId xmlns:a16="http://schemas.microsoft.com/office/drawing/2014/main" id="{5868F287-1352-02B8-FD2D-39A47BB7B11E}"/>
                </a:ext>
              </a:extLst>
            </p:cNvPr>
            <p:cNvSpPr/>
            <p:nvPr/>
          </p:nvSpPr>
          <p:spPr>
            <a:xfrm>
              <a:off x="53399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41" name="Rectangle 40">
              <a:extLst>
                <a:ext uri="{FF2B5EF4-FFF2-40B4-BE49-F238E27FC236}">
                  <a16:creationId xmlns:a16="http://schemas.microsoft.com/office/drawing/2014/main" id="{03A9EA6F-E993-617E-9B7D-C0443BDB1473}"/>
                </a:ext>
              </a:extLst>
            </p:cNvPr>
            <p:cNvSpPr/>
            <p:nvPr/>
          </p:nvSpPr>
          <p:spPr>
            <a:xfrm>
              <a:off x="62543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42" name="Rectangle 41">
              <a:extLst>
                <a:ext uri="{FF2B5EF4-FFF2-40B4-BE49-F238E27FC236}">
                  <a16:creationId xmlns:a16="http://schemas.microsoft.com/office/drawing/2014/main" id="{D6E35315-C840-F759-EA5C-013E2AC2BB00}"/>
                </a:ext>
              </a:extLst>
            </p:cNvPr>
            <p:cNvSpPr/>
            <p:nvPr/>
          </p:nvSpPr>
          <p:spPr>
            <a:xfrm>
              <a:off x="71687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a:t>
              </a:r>
            </a:p>
          </p:txBody>
        </p:sp>
        <p:sp>
          <p:nvSpPr>
            <p:cNvPr id="43" name="Rectangle 42">
              <a:extLst>
                <a:ext uri="{FF2B5EF4-FFF2-40B4-BE49-F238E27FC236}">
                  <a16:creationId xmlns:a16="http://schemas.microsoft.com/office/drawing/2014/main" id="{FF52B2A5-415D-51F9-A6CF-01886E2813E8}"/>
                </a:ext>
              </a:extLst>
            </p:cNvPr>
            <p:cNvSpPr/>
            <p:nvPr/>
          </p:nvSpPr>
          <p:spPr>
            <a:xfrm>
              <a:off x="80831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44" name="Rectangle 43">
              <a:extLst>
                <a:ext uri="{FF2B5EF4-FFF2-40B4-BE49-F238E27FC236}">
                  <a16:creationId xmlns:a16="http://schemas.microsoft.com/office/drawing/2014/main" id="{011620C7-73DB-BEEE-AF3E-3E7FE15EA7F8}"/>
                </a:ext>
              </a:extLst>
            </p:cNvPr>
            <p:cNvSpPr/>
            <p:nvPr/>
          </p:nvSpPr>
          <p:spPr>
            <a:xfrm>
              <a:off x="8997520" y="1574163"/>
              <a:ext cx="914400"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grpSp>
    </p:spTree>
    <p:extLst>
      <p:ext uri="{BB962C8B-B14F-4D97-AF65-F5344CB8AC3E}">
        <p14:creationId xmlns:p14="http://schemas.microsoft.com/office/powerpoint/2010/main" val="270742715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Q[D](e)</a:t>
            </a:r>
          </a:p>
        </p:txBody>
      </p:sp>
      <p:sp>
        <p:nvSpPr>
          <p:cNvPr id="5" name="TextBox 4">
            <a:extLst>
              <a:ext uri="{FF2B5EF4-FFF2-40B4-BE49-F238E27FC236}">
                <a16:creationId xmlns:a16="http://schemas.microsoft.com/office/drawing/2014/main" id="{B9F5B560-1955-641C-E3B8-C3222AF8FBEF}"/>
              </a:ext>
            </a:extLst>
          </p:cNvPr>
          <p:cNvSpPr txBox="1"/>
          <p:nvPr/>
        </p:nvSpPr>
        <p:spPr>
          <a:xfrm>
            <a:off x="821227" y="577132"/>
            <a:ext cx="6394059"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Swap Even And Odd Elements</a:t>
            </a:r>
          </a:p>
        </p:txBody>
      </p:sp>
      <p:sp>
        <p:nvSpPr>
          <p:cNvPr id="52" name="Rectangle 51">
            <a:extLst>
              <a:ext uri="{FF2B5EF4-FFF2-40B4-BE49-F238E27FC236}">
                <a16:creationId xmlns:a16="http://schemas.microsoft.com/office/drawing/2014/main" id="{4E9A9782-F09C-4C4A-3823-3DC0647107F5}"/>
              </a:ext>
            </a:extLst>
          </p:cNvPr>
          <p:cNvSpPr/>
          <p:nvPr/>
        </p:nvSpPr>
        <p:spPr>
          <a:xfrm>
            <a:off x="2596720" y="495098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8</a:t>
            </a:r>
          </a:p>
        </p:txBody>
      </p:sp>
      <p:sp>
        <p:nvSpPr>
          <p:cNvPr id="53" name="Rectangle 52">
            <a:extLst>
              <a:ext uri="{FF2B5EF4-FFF2-40B4-BE49-F238E27FC236}">
                <a16:creationId xmlns:a16="http://schemas.microsoft.com/office/drawing/2014/main" id="{D972A607-C054-9DF4-C209-9BF51D93FA07}"/>
              </a:ext>
            </a:extLst>
          </p:cNvPr>
          <p:cNvSpPr/>
          <p:nvPr/>
        </p:nvSpPr>
        <p:spPr>
          <a:xfrm>
            <a:off x="3511120" y="495098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54" name="Rectangle 53">
            <a:extLst>
              <a:ext uri="{FF2B5EF4-FFF2-40B4-BE49-F238E27FC236}">
                <a16:creationId xmlns:a16="http://schemas.microsoft.com/office/drawing/2014/main" id="{70C95813-0801-3564-C64A-27C8E39B1F06}"/>
              </a:ext>
            </a:extLst>
          </p:cNvPr>
          <p:cNvSpPr/>
          <p:nvPr/>
        </p:nvSpPr>
        <p:spPr>
          <a:xfrm>
            <a:off x="4425520" y="495098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55" name="Rectangle 54">
            <a:extLst>
              <a:ext uri="{FF2B5EF4-FFF2-40B4-BE49-F238E27FC236}">
                <a16:creationId xmlns:a16="http://schemas.microsoft.com/office/drawing/2014/main" id="{61F98D6D-B474-7182-5859-35BFE3C9B663}"/>
              </a:ext>
            </a:extLst>
          </p:cNvPr>
          <p:cNvSpPr/>
          <p:nvPr/>
        </p:nvSpPr>
        <p:spPr>
          <a:xfrm>
            <a:off x="5339920" y="495098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56" name="Rectangle 55">
            <a:extLst>
              <a:ext uri="{FF2B5EF4-FFF2-40B4-BE49-F238E27FC236}">
                <a16:creationId xmlns:a16="http://schemas.microsoft.com/office/drawing/2014/main" id="{6A52CE30-051E-8653-EA91-D1098FF0F333}"/>
              </a:ext>
            </a:extLst>
          </p:cNvPr>
          <p:cNvSpPr/>
          <p:nvPr/>
        </p:nvSpPr>
        <p:spPr>
          <a:xfrm>
            <a:off x="6254320" y="495098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sp>
        <p:nvSpPr>
          <p:cNvPr id="62" name="Rectangle 61">
            <a:extLst>
              <a:ext uri="{FF2B5EF4-FFF2-40B4-BE49-F238E27FC236}">
                <a16:creationId xmlns:a16="http://schemas.microsoft.com/office/drawing/2014/main" id="{92D5304A-A160-506D-97B0-801BCD1042C5}"/>
              </a:ext>
            </a:extLst>
          </p:cNvPr>
          <p:cNvSpPr/>
          <p:nvPr/>
        </p:nvSpPr>
        <p:spPr>
          <a:xfrm>
            <a:off x="7168720" y="495098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63" name="Rectangle 62">
            <a:extLst>
              <a:ext uri="{FF2B5EF4-FFF2-40B4-BE49-F238E27FC236}">
                <a16:creationId xmlns:a16="http://schemas.microsoft.com/office/drawing/2014/main" id="{CB071550-9255-4464-55C5-F57BE993016F}"/>
              </a:ext>
            </a:extLst>
          </p:cNvPr>
          <p:cNvSpPr/>
          <p:nvPr/>
        </p:nvSpPr>
        <p:spPr>
          <a:xfrm>
            <a:off x="8083120" y="495098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9</a:t>
            </a:r>
          </a:p>
        </p:txBody>
      </p:sp>
      <p:sp>
        <p:nvSpPr>
          <p:cNvPr id="64" name="Rectangle 63">
            <a:extLst>
              <a:ext uri="{FF2B5EF4-FFF2-40B4-BE49-F238E27FC236}">
                <a16:creationId xmlns:a16="http://schemas.microsoft.com/office/drawing/2014/main" id="{1C8032BF-B774-923F-FF00-4B4A51751DB6}"/>
              </a:ext>
            </a:extLst>
          </p:cNvPr>
          <p:cNvSpPr/>
          <p:nvPr/>
        </p:nvSpPr>
        <p:spPr>
          <a:xfrm>
            <a:off x="8997520" y="4950980"/>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74" name="TextBox 73">
            <a:extLst>
              <a:ext uri="{FF2B5EF4-FFF2-40B4-BE49-F238E27FC236}">
                <a16:creationId xmlns:a16="http://schemas.microsoft.com/office/drawing/2014/main" id="{A1827006-2E14-564F-3E90-92CDCA50F095}"/>
              </a:ext>
            </a:extLst>
          </p:cNvPr>
          <p:cNvSpPr txBox="1"/>
          <p:nvPr/>
        </p:nvSpPr>
        <p:spPr>
          <a:xfrm>
            <a:off x="2596720" y="3881172"/>
            <a:ext cx="6394059" cy="584775"/>
          </a:xfrm>
          <a:prstGeom prst="rect">
            <a:avLst/>
          </a:prstGeom>
          <a:noFill/>
        </p:spPr>
        <p:txBody>
          <a:bodyPr wrap="square" rtlCol="0">
            <a:spAutoFit/>
          </a:bodyPr>
          <a:lstStyle/>
          <a:p>
            <a:pPr algn="just"/>
            <a:r>
              <a:rPr lang="en-US" sz="3200" dirty="0">
                <a:solidFill>
                  <a:srgbClr val="03EDF9"/>
                </a:solidFill>
                <a:latin typeface="Tw Cen MT" panose="020B0602020104020603" pitchFamily="34" charset="0"/>
              </a:rPr>
              <a:t>Interchanged Array:</a:t>
            </a:r>
          </a:p>
        </p:txBody>
      </p:sp>
      <p:sp>
        <p:nvSpPr>
          <p:cNvPr id="75" name="Rectangle 74">
            <a:extLst>
              <a:ext uri="{FF2B5EF4-FFF2-40B4-BE49-F238E27FC236}">
                <a16:creationId xmlns:a16="http://schemas.microsoft.com/office/drawing/2014/main" id="{A029BDB4-9F45-640D-386A-B8F62402E7BF}"/>
              </a:ext>
            </a:extLst>
          </p:cNvPr>
          <p:cNvSpPr/>
          <p:nvPr/>
        </p:nvSpPr>
        <p:spPr>
          <a:xfrm>
            <a:off x="2596720" y="250338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a:t>
            </a:r>
          </a:p>
        </p:txBody>
      </p:sp>
      <p:sp>
        <p:nvSpPr>
          <p:cNvPr id="76" name="Rectangle 75">
            <a:extLst>
              <a:ext uri="{FF2B5EF4-FFF2-40B4-BE49-F238E27FC236}">
                <a16:creationId xmlns:a16="http://schemas.microsoft.com/office/drawing/2014/main" id="{F75081BB-1EF3-32C5-AF07-82AB89A9F145}"/>
              </a:ext>
            </a:extLst>
          </p:cNvPr>
          <p:cNvSpPr/>
          <p:nvPr/>
        </p:nvSpPr>
        <p:spPr>
          <a:xfrm>
            <a:off x="3511120" y="250338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7</a:t>
            </a:r>
          </a:p>
        </p:txBody>
      </p:sp>
      <p:sp>
        <p:nvSpPr>
          <p:cNvPr id="77" name="Rectangle 76">
            <a:extLst>
              <a:ext uri="{FF2B5EF4-FFF2-40B4-BE49-F238E27FC236}">
                <a16:creationId xmlns:a16="http://schemas.microsoft.com/office/drawing/2014/main" id="{63872DB6-45CE-B0BD-642E-33585BB821B1}"/>
              </a:ext>
            </a:extLst>
          </p:cNvPr>
          <p:cNvSpPr/>
          <p:nvPr/>
        </p:nvSpPr>
        <p:spPr>
          <a:xfrm>
            <a:off x="4425520" y="250338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9</a:t>
            </a:r>
          </a:p>
        </p:txBody>
      </p:sp>
      <p:sp>
        <p:nvSpPr>
          <p:cNvPr id="78" name="Rectangle 77">
            <a:extLst>
              <a:ext uri="{FF2B5EF4-FFF2-40B4-BE49-F238E27FC236}">
                <a16:creationId xmlns:a16="http://schemas.microsoft.com/office/drawing/2014/main" id="{D0391AA1-C0D2-B422-0BD7-56717C459DDE}"/>
              </a:ext>
            </a:extLst>
          </p:cNvPr>
          <p:cNvSpPr/>
          <p:nvPr/>
        </p:nvSpPr>
        <p:spPr>
          <a:xfrm>
            <a:off x="5339920" y="250338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8</a:t>
            </a:r>
          </a:p>
        </p:txBody>
      </p:sp>
      <p:sp>
        <p:nvSpPr>
          <p:cNvPr id="79" name="Rectangle 78">
            <a:extLst>
              <a:ext uri="{FF2B5EF4-FFF2-40B4-BE49-F238E27FC236}">
                <a16:creationId xmlns:a16="http://schemas.microsoft.com/office/drawing/2014/main" id="{2B84EC93-409C-1BC5-3AE0-8B95E00A7FA9}"/>
              </a:ext>
            </a:extLst>
          </p:cNvPr>
          <p:cNvSpPr/>
          <p:nvPr/>
        </p:nvSpPr>
        <p:spPr>
          <a:xfrm>
            <a:off x="6254320" y="250338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a:t>
            </a:r>
          </a:p>
        </p:txBody>
      </p:sp>
      <p:sp>
        <p:nvSpPr>
          <p:cNvPr id="80" name="Rectangle 79">
            <a:extLst>
              <a:ext uri="{FF2B5EF4-FFF2-40B4-BE49-F238E27FC236}">
                <a16:creationId xmlns:a16="http://schemas.microsoft.com/office/drawing/2014/main" id="{7EDBA380-36AD-1D87-4DF7-073F1A3E9810}"/>
              </a:ext>
            </a:extLst>
          </p:cNvPr>
          <p:cNvSpPr/>
          <p:nvPr/>
        </p:nvSpPr>
        <p:spPr>
          <a:xfrm>
            <a:off x="7168720" y="250338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a:t>
            </a:r>
          </a:p>
        </p:txBody>
      </p:sp>
      <p:sp>
        <p:nvSpPr>
          <p:cNvPr id="81" name="Rectangle 80">
            <a:extLst>
              <a:ext uri="{FF2B5EF4-FFF2-40B4-BE49-F238E27FC236}">
                <a16:creationId xmlns:a16="http://schemas.microsoft.com/office/drawing/2014/main" id="{42B07AE9-09D9-5B34-03A0-E01DDF951171}"/>
              </a:ext>
            </a:extLst>
          </p:cNvPr>
          <p:cNvSpPr/>
          <p:nvPr/>
        </p:nvSpPr>
        <p:spPr>
          <a:xfrm>
            <a:off x="8083120" y="250338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6</a:t>
            </a:r>
          </a:p>
        </p:txBody>
      </p:sp>
      <p:sp>
        <p:nvSpPr>
          <p:cNvPr id="82" name="Rectangle 81">
            <a:extLst>
              <a:ext uri="{FF2B5EF4-FFF2-40B4-BE49-F238E27FC236}">
                <a16:creationId xmlns:a16="http://schemas.microsoft.com/office/drawing/2014/main" id="{1720DA7A-A7D7-9971-2440-5D44C9E9DF7A}"/>
              </a:ext>
            </a:extLst>
          </p:cNvPr>
          <p:cNvSpPr/>
          <p:nvPr/>
        </p:nvSpPr>
        <p:spPr>
          <a:xfrm>
            <a:off x="8997520" y="2503385"/>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a:t>
            </a:r>
          </a:p>
        </p:txBody>
      </p:sp>
      <p:sp>
        <p:nvSpPr>
          <p:cNvPr id="83" name="TextBox 82">
            <a:extLst>
              <a:ext uri="{FF2B5EF4-FFF2-40B4-BE49-F238E27FC236}">
                <a16:creationId xmlns:a16="http://schemas.microsoft.com/office/drawing/2014/main" id="{431BC734-9074-DBFE-49BC-AF19CE37F5E2}"/>
              </a:ext>
            </a:extLst>
          </p:cNvPr>
          <p:cNvSpPr txBox="1"/>
          <p:nvPr/>
        </p:nvSpPr>
        <p:spPr>
          <a:xfrm>
            <a:off x="2596720" y="1429987"/>
            <a:ext cx="6394059" cy="584775"/>
          </a:xfrm>
          <a:prstGeom prst="rect">
            <a:avLst/>
          </a:prstGeom>
          <a:noFill/>
        </p:spPr>
        <p:txBody>
          <a:bodyPr wrap="square" rtlCol="0">
            <a:spAutoFit/>
          </a:bodyPr>
          <a:lstStyle/>
          <a:p>
            <a:pPr algn="just"/>
            <a:r>
              <a:rPr lang="en-US" sz="3200" dirty="0">
                <a:solidFill>
                  <a:srgbClr val="03EDF9"/>
                </a:solidFill>
                <a:latin typeface="Tw Cen MT" panose="020B0602020104020603" pitchFamily="34" charset="0"/>
              </a:rPr>
              <a:t>Original Array:</a:t>
            </a:r>
          </a:p>
        </p:txBody>
      </p:sp>
    </p:spTree>
    <p:extLst>
      <p:ext uri="{BB962C8B-B14F-4D97-AF65-F5344CB8AC3E}">
        <p14:creationId xmlns:p14="http://schemas.microsoft.com/office/powerpoint/2010/main" val="148831865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2950673"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Insertion sort</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325731" y="1384765"/>
            <a:ext cx="3197595"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Q[D](b)</a:t>
            </a:r>
          </a:p>
        </p:txBody>
      </p:sp>
      <p:sp>
        <p:nvSpPr>
          <p:cNvPr id="5" name="Rectangle 4">
            <a:extLst>
              <a:ext uri="{FF2B5EF4-FFF2-40B4-BE49-F238E27FC236}">
                <a16:creationId xmlns:a16="http://schemas.microsoft.com/office/drawing/2014/main" id="{101468F9-E106-0FE6-B436-AE5B16954491}"/>
              </a:ext>
            </a:extLst>
          </p:cNvPr>
          <p:cNvSpPr/>
          <p:nvPr/>
        </p:nvSpPr>
        <p:spPr>
          <a:xfrm>
            <a:off x="13191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7" name="Rectangle 6">
            <a:extLst>
              <a:ext uri="{FF2B5EF4-FFF2-40B4-BE49-F238E27FC236}">
                <a16:creationId xmlns:a16="http://schemas.microsoft.com/office/drawing/2014/main" id="{87E3A784-2F9C-002B-458E-A4AB16832848}"/>
              </a:ext>
            </a:extLst>
          </p:cNvPr>
          <p:cNvSpPr/>
          <p:nvPr/>
        </p:nvSpPr>
        <p:spPr>
          <a:xfrm>
            <a:off x="22335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33</a:t>
            </a:r>
          </a:p>
        </p:txBody>
      </p:sp>
      <p:sp>
        <p:nvSpPr>
          <p:cNvPr id="12" name="Rectangle 11">
            <a:extLst>
              <a:ext uri="{FF2B5EF4-FFF2-40B4-BE49-F238E27FC236}">
                <a16:creationId xmlns:a16="http://schemas.microsoft.com/office/drawing/2014/main" id="{769DED7B-38E7-3976-24EA-A72D7699CCDA}"/>
              </a:ext>
            </a:extLst>
          </p:cNvPr>
          <p:cNvSpPr/>
          <p:nvPr/>
        </p:nvSpPr>
        <p:spPr>
          <a:xfrm>
            <a:off x="31479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14" name="Rectangle 13">
            <a:extLst>
              <a:ext uri="{FF2B5EF4-FFF2-40B4-BE49-F238E27FC236}">
                <a16:creationId xmlns:a16="http://schemas.microsoft.com/office/drawing/2014/main" id="{B487CD30-EAB4-BEDD-0957-D8BC6091B1AE}"/>
              </a:ext>
            </a:extLst>
          </p:cNvPr>
          <p:cNvSpPr/>
          <p:nvPr/>
        </p:nvSpPr>
        <p:spPr>
          <a:xfrm>
            <a:off x="40623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15" name="Rectangle 14">
            <a:extLst>
              <a:ext uri="{FF2B5EF4-FFF2-40B4-BE49-F238E27FC236}">
                <a16:creationId xmlns:a16="http://schemas.microsoft.com/office/drawing/2014/main" id="{069B57C8-9811-A911-8524-A7A79B2EDB15}"/>
              </a:ext>
            </a:extLst>
          </p:cNvPr>
          <p:cNvSpPr/>
          <p:nvPr/>
        </p:nvSpPr>
        <p:spPr>
          <a:xfrm>
            <a:off x="4976716" y="232536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122" name="Group 121">
            <a:extLst>
              <a:ext uri="{FF2B5EF4-FFF2-40B4-BE49-F238E27FC236}">
                <a16:creationId xmlns:a16="http://schemas.microsoft.com/office/drawing/2014/main" id="{9F487543-87C1-C701-81A8-49DD9746D91C}"/>
              </a:ext>
            </a:extLst>
          </p:cNvPr>
          <p:cNvGrpSpPr/>
          <p:nvPr/>
        </p:nvGrpSpPr>
        <p:grpSpPr>
          <a:xfrm>
            <a:off x="1716902" y="3259018"/>
            <a:ext cx="973814" cy="359213"/>
            <a:chOff x="1726604" y="3079947"/>
            <a:chExt cx="1895519" cy="359213"/>
          </a:xfrm>
        </p:grpSpPr>
        <p:cxnSp>
          <p:nvCxnSpPr>
            <p:cNvPr id="71" name="Straight Connector 70">
              <a:extLst>
                <a:ext uri="{FF2B5EF4-FFF2-40B4-BE49-F238E27FC236}">
                  <a16:creationId xmlns:a16="http://schemas.microsoft.com/office/drawing/2014/main" id="{AB22BBE3-3F7F-BB1C-B735-4FA54D1EFE42}"/>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E02002-6AEF-C64E-5C76-6357E4C97561}"/>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0427B9-2132-F8DD-AD76-37F36775265E}"/>
                </a:ext>
              </a:extLst>
            </p:cNvPr>
            <p:cNvCxnSpPr>
              <a:cxnSpLocks/>
            </p:cNvCxnSpPr>
            <p:nvPr/>
          </p:nvCxnSpPr>
          <p:spPr>
            <a:xfrm>
              <a:off x="3604114" y="3079947"/>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3" name="TextBox 122">
            <a:extLst>
              <a:ext uri="{FF2B5EF4-FFF2-40B4-BE49-F238E27FC236}">
                <a16:creationId xmlns:a16="http://schemas.microsoft.com/office/drawing/2014/main" id="{2A55287F-DCF6-8D20-701D-B6610400FF38}"/>
              </a:ext>
            </a:extLst>
          </p:cNvPr>
          <p:cNvSpPr txBox="1"/>
          <p:nvPr/>
        </p:nvSpPr>
        <p:spPr>
          <a:xfrm>
            <a:off x="821228" y="12287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1</a:t>
            </a:r>
          </a:p>
        </p:txBody>
      </p:sp>
      <p:sp>
        <p:nvSpPr>
          <p:cNvPr id="124" name="TextBox 123">
            <a:extLst>
              <a:ext uri="{FF2B5EF4-FFF2-40B4-BE49-F238E27FC236}">
                <a16:creationId xmlns:a16="http://schemas.microsoft.com/office/drawing/2014/main" id="{AE287348-29C7-8C61-1854-5FD2445D8D71}"/>
              </a:ext>
            </a:extLst>
          </p:cNvPr>
          <p:cNvSpPr txBox="1"/>
          <p:nvPr/>
        </p:nvSpPr>
        <p:spPr>
          <a:xfrm>
            <a:off x="3589135" y="12287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1</a:t>
            </a:r>
          </a:p>
        </p:txBody>
      </p:sp>
      <p:sp>
        <p:nvSpPr>
          <p:cNvPr id="27" name="Rectangle 26">
            <a:extLst>
              <a:ext uri="{FF2B5EF4-FFF2-40B4-BE49-F238E27FC236}">
                <a16:creationId xmlns:a16="http://schemas.microsoft.com/office/drawing/2014/main" id="{2AD3016C-AB59-90F8-A5F7-50B695F24BA3}"/>
              </a:ext>
            </a:extLst>
          </p:cNvPr>
          <p:cNvSpPr/>
          <p:nvPr/>
        </p:nvSpPr>
        <p:spPr>
          <a:xfrm>
            <a:off x="12552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28" name="Rectangle 27">
            <a:extLst>
              <a:ext uri="{FF2B5EF4-FFF2-40B4-BE49-F238E27FC236}">
                <a16:creationId xmlns:a16="http://schemas.microsoft.com/office/drawing/2014/main" id="{8C174328-9518-3D7F-32C6-C35487B23738}"/>
              </a:ext>
            </a:extLst>
          </p:cNvPr>
          <p:cNvSpPr/>
          <p:nvPr/>
        </p:nvSpPr>
        <p:spPr>
          <a:xfrm>
            <a:off x="21696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29" name="Rectangle 28">
            <a:extLst>
              <a:ext uri="{FF2B5EF4-FFF2-40B4-BE49-F238E27FC236}">
                <a16:creationId xmlns:a16="http://schemas.microsoft.com/office/drawing/2014/main" id="{271DF2AF-2151-D51A-1E10-9DEB72A4C04D}"/>
              </a:ext>
            </a:extLst>
          </p:cNvPr>
          <p:cNvSpPr/>
          <p:nvPr/>
        </p:nvSpPr>
        <p:spPr>
          <a:xfrm>
            <a:off x="30840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55</a:t>
            </a:r>
          </a:p>
        </p:txBody>
      </p:sp>
      <p:sp>
        <p:nvSpPr>
          <p:cNvPr id="30" name="Rectangle 29">
            <a:extLst>
              <a:ext uri="{FF2B5EF4-FFF2-40B4-BE49-F238E27FC236}">
                <a16:creationId xmlns:a16="http://schemas.microsoft.com/office/drawing/2014/main" id="{19EFC989-2905-D187-9C9B-DBFA38C1BE4E}"/>
              </a:ext>
            </a:extLst>
          </p:cNvPr>
          <p:cNvSpPr/>
          <p:nvPr/>
        </p:nvSpPr>
        <p:spPr>
          <a:xfrm>
            <a:off x="39984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31" name="Rectangle 30">
            <a:extLst>
              <a:ext uri="{FF2B5EF4-FFF2-40B4-BE49-F238E27FC236}">
                <a16:creationId xmlns:a16="http://schemas.microsoft.com/office/drawing/2014/main" id="{C144E214-70C9-FAB3-C251-8711B7323C0A}"/>
              </a:ext>
            </a:extLst>
          </p:cNvPr>
          <p:cNvSpPr/>
          <p:nvPr/>
        </p:nvSpPr>
        <p:spPr>
          <a:xfrm>
            <a:off x="4912839" y="485267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32" name="Group 31">
            <a:extLst>
              <a:ext uri="{FF2B5EF4-FFF2-40B4-BE49-F238E27FC236}">
                <a16:creationId xmlns:a16="http://schemas.microsoft.com/office/drawing/2014/main" id="{957F52B8-6D56-05BF-7564-D24BA9AD4168}"/>
              </a:ext>
            </a:extLst>
          </p:cNvPr>
          <p:cNvGrpSpPr/>
          <p:nvPr/>
        </p:nvGrpSpPr>
        <p:grpSpPr>
          <a:xfrm>
            <a:off x="3278615" y="5772532"/>
            <a:ext cx="493285" cy="359213"/>
            <a:chOff x="1726604" y="3079947"/>
            <a:chExt cx="1895519" cy="359213"/>
          </a:xfrm>
        </p:grpSpPr>
        <p:cxnSp>
          <p:nvCxnSpPr>
            <p:cNvPr id="33" name="Straight Connector 32">
              <a:extLst>
                <a:ext uri="{FF2B5EF4-FFF2-40B4-BE49-F238E27FC236}">
                  <a16:creationId xmlns:a16="http://schemas.microsoft.com/office/drawing/2014/main" id="{3A11C0D3-0266-424D-906D-BB6C7AC6D68B}"/>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690BB9-29E9-8C9B-46FE-486408308BA7}"/>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DC6AA28-B49F-E487-E947-68FB531B447A}"/>
                </a:ext>
              </a:extLst>
            </p:cNvPr>
            <p:cNvCxnSpPr>
              <a:cxnSpLocks/>
            </p:cNvCxnSpPr>
            <p:nvPr/>
          </p:nvCxnSpPr>
          <p:spPr>
            <a:xfrm>
              <a:off x="3604114" y="3079947"/>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C9766E8B-5A21-4B85-468D-307F8A37785B}"/>
              </a:ext>
            </a:extLst>
          </p:cNvPr>
          <p:cNvSpPr txBox="1"/>
          <p:nvPr/>
        </p:nvSpPr>
        <p:spPr>
          <a:xfrm>
            <a:off x="1106439" y="381507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2</a:t>
            </a:r>
          </a:p>
        </p:txBody>
      </p:sp>
      <p:sp>
        <p:nvSpPr>
          <p:cNvPr id="37" name="TextBox 36">
            <a:extLst>
              <a:ext uri="{FF2B5EF4-FFF2-40B4-BE49-F238E27FC236}">
                <a16:creationId xmlns:a16="http://schemas.microsoft.com/office/drawing/2014/main" id="{89AFAB20-D095-16AE-7779-66CBA2A53A03}"/>
              </a:ext>
            </a:extLst>
          </p:cNvPr>
          <p:cNvSpPr txBox="1"/>
          <p:nvPr/>
        </p:nvSpPr>
        <p:spPr>
          <a:xfrm>
            <a:off x="3874346" y="381507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2</a:t>
            </a:r>
          </a:p>
        </p:txBody>
      </p:sp>
      <p:sp>
        <p:nvSpPr>
          <p:cNvPr id="44" name="Rectangle 43">
            <a:extLst>
              <a:ext uri="{FF2B5EF4-FFF2-40B4-BE49-F238E27FC236}">
                <a16:creationId xmlns:a16="http://schemas.microsoft.com/office/drawing/2014/main" id="{60750F94-4FCC-BEB5-3C23-A26A592D49C3}"/>
              </a:ext>
            </a:extLst>
          </p:cNvPr>
          <p:cNvSpPr/>
          <p:nvPr/>
        </p:nvSpPr>
        <p:spPr>
          <a:xfrm>
            <a:off x="65475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45" name="Rectangle 44">
            <a:extLst>
              <a:ext uri="{FF2B5EF4-FFF2-40B4-BE49-F238E27FC236}">
                <a16:creationId xmlns:a16="http://schemas.microsoft.com/office/drawing/2014/main" id="{B77F4E8A-6B75-A9E3-8267-F27F850B9322}"/>
              </a:ext>
            </a:extLst>
          </p:cNvPr>
          <p:cNvSpPr/>
          <p:nvPr/>
        </p:nvSpPr>
        <p:spPr>
          <a:xfrm>
            <a:off x="74619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46" name="Rectangle 45">
            <a:extLst>
              <a:ext uri="{FF2B5EF4-FFF2-40B4-BE49-F238E27FC236}">
                <a16:creationId xmlns:a16="http://schemas.microsoft.com/office/drawing/2014/main" id="{E379D3B2-C1CD-8488-8427-E470DB72C9B9}"/>
              </a:ext>
            </a:extLst>
          </p:cNvPr>
          <p:cNvSpPr/>
          <p:nvPr/>
        </p:nvSpPr>
        <p:spPr>
          <a:xfrm>
            <a:off x="83763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47" name="Rectangle 46">
            <a:extLst>
              <a:ext uri="{FF2B5EF4-FFF2-40B4-BE49-F238E27FC236}">
                <a16:creationId xmlns:a16="http://schemas.microsoft.com/office/drawing/2014/main" id="{90C25BE2-213B-59D2-1385-B9859C17F44F}"/>
              </a:ext>
            </a:extLst>
          </p:cNvPr>
          <p:cNvSpPr/>
          <p:nvPr/>
        </p:nvSpPr>
        <p:spPr>
          <a:xfrm>
            <a:off x="92907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22</a:t>
            </a:r>
          </a:p>
        </p:txBody>
      </p:sp>
      <p:sp>
        <p:nvSpPr>
          <p:cNvPr id="48" name="Rectangle 47">
            <a:extLst>
              <a:ext uri="{FF2B5EF4-FFF2-40B4-BE49-F238E27FC236}">
                <a16:creationId xmlns:a16="http://schemas.microsoft.com/office/drawing/2014/main" id="{78C704CB-EDAD-0F44-AFB7-797B45568E09}"/>
              </a:ext>
            </a:extLst>
          </p:cNvPr>
          <p:cNvSpPr/>
          <p:nvPr/>
        </p:nvSpPr>
        <p:spPr>
          <a:xfrm>
            <a:off x="10205169" y="120572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grpSp>
        <p:nvGrpSpPr>
          <p:cNvPr id="49" name="Group 48">
            <a:extLst>
              <a:ext uri="{FF2B5EF4-FFF2-40B4-BE49-F238E27FC236}">
                <a16:creationId xmlns:a16="http://schemas.microsoft.com/office/drawing/2014/main" id="{2E0E3CC3-E4A6-E239-BE46-2DCECEBC58E5}"/>
              </a:ext>
            </a:extLst>
          </p:cNvPr>
          <p:cNvGrpSpPr/>
          <p:nvPr/>
        </p:nvGrpSpPr>
        <p:grpSpPr>
          <a:xfrm>
            <a:off x="6940892" y="2139378"/>
            <a:ext cx="2827965" cy="359213"/>
            <a:chOff x="1726604" y="3079947"/>
            <a:chExt cx="1895519" cy="359213"/>
          </a:xfrm>
        </p:grpSpPr>
        <p:cxnSp>
          <p:nvCxnSpPr>
            <p:cNvPr id="50" name="Straight Connector 49">
              <a:extLst>
                <a:ext uri="{FF2B5EF4-FFF2-40B4-BE49-F238E27FC236}">
                  <a16:creationId xmlns:a16="http://schemas.microsoft.com/office/drawing/2014/main" id="{5D2FCA2E-C4F5-27B8-624A-2B512CE3301A}"/>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FDD44E4-BB24-FF29-1BFB-AC9F54DEEB15}"/>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C0D74B-46B0-C767-2D84-BD57F1C0D24B}"/>
                </a:ext>
              </a:extLst>
            </p:cNvPr>
            <p:cNvCxnSpPr>
              <a:cxnSpLocks/>
            </p:cNvCxnSpPr>
            <p:nvPr/>
          </p:nvCxnSpPr>
          <p:spPr>
            <a:xfrm>
              <a:off x="3604114" y="3079947"/>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AF4F0C4D-FC00-2ADF-4D70-39B4CB51A2CA}"/>
              </a:ext>
            </a:extLst>
          </p:cNvPr>
          <p:cNvSpPr txBox="1"/>
          <p:nvPr/>
        </p:nvSpPr>
        <p:spPr>
          <a:xfrm>
            <a:off x="6049681" y="10913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3</a:t>
            </a:r>
          </a:p>
        </p:txBody>
      </p:sp>
      <p:sp>
        <p:nvSpPr>
          <p:cNvPr id="54" name="TextBox 53">
            <a:extLst>
              <a:ext uri="{FF2B5EF4-FFF2-40B4-BE49-F238E27FC236}">
                <a16:creationId xmlns:a16="http://schemas.microsoft.com/office/drawing/2014/main" id="{32F834B6-E1C8-4F5B-9DE1-36D6CF294FF6}"/>
              </a:ext>
            </a:extLst>
          </p:cNvPr>
          <p:cNvSpPr txBox="1"/>
          <p:nvPr/>
        </p:nvSpPr>
        <p:spPr>
          <a:xfrm>
            <a:off x="8817588" y="10913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3</a:t>
            </a:r>
          </a:p>
        </p:txBody>
      </p:sp>
      <p:sp>
        <p:nvSpPr>
          <p:cNvPr id="55" name="Rectangle 54">
            <a:extLst>
              <a:ext uri="{FF2B5EF4-FFF2-40B4-BE49-F238E27FC236}">
                <a16:creationId xmlns:a16="http://schemas.microsoft.com/office/drawing/2014/main" id="{9DC97438-B40A-5BD6-B6C0-3EEB9B525A37}"/>
              </a:ext>
            </a:extLst>
          </p:cNvPr>
          <p:cNvSpPr/>
          <p:nvPr/>
        </p:nvSpPr>
        <p:spPr>
          <a:xfrm>
            <a:off x="64836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56" name="Rectangle 55">
            <a:extLst>
              <a:ext uri="{FF2B5EF4-FFF2-40B4-BE49-F238E27FC236}">
                <a16:creationId xmlns:a16="http://schemas.microsoft.com/office/drawing/2014/main" id="{36083202-2216-4B01-26DB-4DC736AA0A42}"/>
              </a:ext>
            </a:extLst>
          </p:cNvPr>
          <p:cNvSpPr/>
          <p:nvPr/>
        </p:nvSpPr>
        <p:spPr>
          <a:xfrm>
            <a:off x="73980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57" name="Rectangle 56">
            <a:extLst>
              <a:ext uri="{FF2B5EF4-FFF2-40B4-BE49-F238E27FC236}">
                <a16:creationId xmlns:a16="http://schemas.microsoft.com/office/drawing/2014/main" id="{D23D28D8-DEC6-6BAC-BE86-07202429363C}"/>
              </a:ext>
            </a:extLst>
          </p:cNvPr>
          <p:cNvSpPr/>
          <p:nvPr/>
        </p:nvSpPr>
        <p:spPr>
          <a:xfrm>
            <a:off x="83124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58" name="Rectangle 57">
            <a:extLst>
              <a:ext uri="{FF2B5EF4-FFF2-40B4-BE49-F238E27FC236}">
                <a16:creationId xmlns:a16="http://schemas.microsoft.com/office/drawing/2014/main" id="{B3E3D1DD-1C01-BFA4-E793-8D08D8C75688}"/>
              </a:ext>
            </a:extLst>
          </p:cNvPr>
          <p:cNvSpPr/>
          <p:nvPr/>
        </p:nvSpPr>
        <p:spPr>
          <a:xfrm>
            <a:off x="92268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59" name="Rectangle 58">
            <a:extLst>
              <a:ext uri="{FF2B5EF4-FFF2-40B4-BE49-F238E27FC236}">
                <a16:creationId xmlns:a16="http://schemas.microsoft.com/office/drawing/2014/main" id="{3AC82267-3B22-B3E8-A587-7643967DF34A}"/>
              </a:ext>
            </a:extLst>
          </p:cNvPr>
          <p:cNvSpPr/>
          <p:nvPr/>
        </p:nvSpPr>
        <p:spPr>
          <a:xfrm>
            <a:off x="10141292" y="3733038"/>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DF09"/>
                </a:solidFill>
              </a:rPr>
              <a:t>11</a:t>
            </a:r>
          </a:p>
        </p:txBody>
      </p:sp>
      <p:sp>
        <p:nvSpPr>
          <p:cNvPr id="65" name="TextBox 64">
            <a:extLst>
              <a:ext uri="{FF2B5EF4-FFF2-40B4-BE49-F238E27FC236}">
                <a16:creationId xmlns:a16="http://schemas.microsoft.com/office/drawing/2014/main" id="{3C092849-8148-5EB8-D1B9-BE589212A788}"/>
              </a:ext>
            </a:extLst>
          </p:cNvPr>
          <p:cNvSpPr txBox="1"/>
          <p:nvPr/>
        </p:nvSpPr>
        <p:spPr>
          <a:xfrm>
            <a:off x="6334892" y="2695432"/>
            <a:ext cx="2542912"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Iteration 4</a:t>
            </a:r>
          </a:p>
        </p:txBody>
      </p:sp>
      <p:sp>
        <p:nvSpPr>
          <p:cNvPr id="66" name="TextBox 65">
            <a:extLst>
              <a:ext uri="{FF2B5EF4-FFF2-40B4-BE49-F238E27FC236}">
                <a16:creationId xmlns:a16="http://schemas.microsoft.com/office/drawing/2014/main" id="{6582D429-4452-F5B6-7885-CDAEC103862B}"/>
              </a:ext>
            </a:extLst>
          </p:cNvPr>
          <p:cNvSpPr txBox="1"/>
          <p:nvPr/>
        </p:nvSpPr>
        <p:spPr>
          <a:xfrm>
            <a:off x="9102799" y="2695432"/>
            <a:ext cx="1387581" cy="707886"/>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i = 4</a:t>
            </a:r>
          </a:p>
        </p:txBody>
      </p:sp>
      <p:grpSp>
        <p:nvGrpSpPr>
          <p:cNvPr id="67" name="Group 66">
            <a:extLst>
              <a:ext uri="{FF2B5EF4-FFF2-40B4-BE49-F238E27FC236}">
                <a16:creationId xmlns:a16="http://schemas.microsoft.com/office/drawing/2014/main" id="{C6C97D99-4250-82FA-CD3A-7A0A4B365A2B}"/>
              </a:ext>
            </a:extLst>
          </p:cNvPr>
          <p:cNvGrpSpPr/>
          <p:nvPr/>
        </p:nvGrpSpPr>
        <p:grpSpPr>
          <a:xfrm>
            <a:off x="6892545" y="4668908"/>
            <a:ext cx="3748615" cy="359213"/>
            <a:chOff x="1726604" y="3079947"/>
            <a:chExt cx="1895519" cy="359213"/>
          </a:xfrm>
        </p:grpSpPr>
        <p:cxnSp>
          <p:nvCxnSpPr>
            <p:cNvPr id="68" name="Straight Connector 67">
              <a:extLst>
                <a:ext uri="{FF2B5EF4-FFF2-40B4-BE49-F238E27FC236}">
                  <a16:creationId xmlns:a16="http://schemas.microsoft.com/office/drawing/2014/main" id="{2C258B7C-7A44-0687-EA70-CF0AF355CD78}"/>
                </a:ext>
              </a:extLst>
            </p:cNvPr>
            <p:cNvCxnSpPr/>
            <p:nvPr/>
          </p:nvCxnSpPr>
          <p:spPr>
            <a:xfrm>
              <a:off x="1726604" y="3422178"/>
              <a:ext cx="1895519" cy="0"/>
            </a:xfrm>
            <a:prstGeom prst="line">
              <a:avLst/>
            </a:prstGeom>
            <a:ln w="38100">
              <a:solidFill>
                <a:srgbClr val="36FBFB"/>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28345CC-E86C-57FF-8FDC-C085D36B7F4F}"/>
                </a:ext>
              </a:extLst>
            </p:cNvPr>
            <p:cNvCxnSpPr>
              <a:cxnSpLocks/>
            </p:cNvCxnSpPr>
            <p:nvPr/>
          </p:nvCxnSpPr>
          <p:spPr>
            <a:xfrm>
              <a:off x="1735154" y="3090107"/>
              <a:ext cx="0" cy="349053"/>
            </a:xfrm>
            <a:prstGeom prst="line">
              <a:avLst/>
            </a:prstGeom>
            <a:ln w="38100">
              <a:solidFill>
                <a:srgbClr val="36FBFB"/>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43C240F-2BA0-F4A7-775F-25A9C98D3C9B}"/>
                </a:ext>
              </a:extLst>
            </p:cNvPr>
            <p:cNvCxnSpPr>
              <a:cxnSpLocks/>
            </p:cNvCxnSpPr>
            <p:nvPr/>
          </p:nvCxnSpPr>
          <p:spPr>
            <a:xfrm>
              <a:off x="3604114" y="3079947"/>
              <a:ext cx="0" cy="349053"/>
            </a:xfrm>
            <a:prstGeom prst="line">
              <a:avLst/>
            </a:prstGeom>
            <a:ln w="38100">
              <a:solidFill>
                <a:srgbClr val="36FBFB"/>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99A8E974-0C8E-F696-B02B-9A09D60C79EF}"/>
              </a:ext>
            </a:extLst>
          </p:cNvPr>
          <p:cNvSpPr/>
          <p:nvPr/>
        </p:nvSpPr>
        <p:spPr>
          <a:xfrm>
            <a:off x="72461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11</a:t>
            </a:r>
          </a:p>
        </p:txBody>
      </p:sp>
      <p:sp>
        <p:nvSpPr>
          <p:cNvPr id="75" name="Rectangle 74">
            <a:extLst>
              <a:ext uri="{FF2B5EF4-FFF2-40B4-BE49-F238E27FC236}">
                <a16:creationId xmlns:a16="http://schemas.microsoft.com/office/drawing/2014/main" id="{E32A8118-C7F4-09D1-F5D8-73532E117F59}"/>
              </a:ext>
            </a:extLst>
          </p:cNvPr>
          <p:cNvSpPr/>
          <p:nvPr/>
        </p:nvSpPr>
        <p:spPr>
          <a:xfrm>
            <a:off x="81605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22</a:t>
            </a:r>
          </a:p>
        </p:txBody>
      </p:sp>
      <p:sp>
        <p:nvSpPr>
          <p:cNvPr id="76" name="Rectangle 75">
            <a:extLst>
              <a:ext uri="{FF2B5EF4-FFF2-40B4-BE49-F238E27FC236}">
                <a16:creationId xmlns:a16="http://schemas.microsoft.com/office/drawing/2014/main" id="{CDA51637-4880-1176-CEA7-FD3C5CD66DA1}"/>
              </a:ext>
            </a:extLst>
          </p:cNvPr>
          <p:cNvSpPr/>
          <p:nvPr/>
        </p:nvSpPr>
        <p:spPr>
          <a:xfrm>
            <a:off x="90749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33</a:t>
            </a:r>
          </a:p>
        </p:txBody>
      </p:sp>
      <p:sp>
        <p:nvSpPr>
          <p:cNvPr id="82" name="Rectangle 81">
            <a:extLst>
              <a:ext uri="{FF2B5EF4-FFF2-40B4-BE49-F238E27FC236}">
                <a16:creationId xmlns:a16="http://schemas.microsoft.com/office/drawing/2014/main" id="{59D4CF95-1109-CC2C-F14E-26AF4F31C3A7}"/>
              </a:ext>
            </a:extLst>
          </p:cNvPr>
          <p:cNvSpPr/>
          <p:nvPr/>
        </p:nvSpPr>
        <p:spPr>
          <a:xfrm>
            <a:off x="99893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44</a:t>
            </a:r>
          </a:p>
        </p:txBody>
      </p:sp>
      <p:sp>
        <p:nvSpPr>
          <p:cNvPr id="83" name="Rectangle 82">
            <a:extLst>
              <a:ext uri="{FF2B5EF4-FFF2-40B4-BE49-F238E27FC236}">
                <a16:creationId xmlns:a16="http://schemas.microsoft.com/office/drawing/2014/main" id="{36A58ADB-6957-D9C1-4DE9-6E2F06B1055D}"/>
              </a:ext>
            </a:extLst>
          </p:cNvPr>
          <p:cNvSpPr/>
          <p:nvPr/>
        </p:nvSpPr>
        <p:spPr>
          <a:xfrm>
            <a:off x="10903765" y="5652272"/>
            <a:ext cx="914400"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36FBFB"/>
                </a:solidFill>
              </a:rPr>
              <a:t>55</a:t>
            </a:r>
          </a:p>
        </p:txBody>
      </p:sp>
      <p:sp>
        <p:nvSpPr>
          <p:cNvPr id="90" name="TextBox 89">
            <a:extLst>
              <a:ext uri="{FF2B5EF4-FFF2-40B4-BE49-F238E27FC236}">
                <a16:creationId xmlns:a16="http://schemas.microsoft.com/office/drawing/2014/main" id="{474D315D-8C50-576A-2A5B-E61A64A4A96F}"/>
              </a:ext>
            </a:extLst>
          </p:cNvPr>
          <p:cNvSpPr txBox="1"/>
          <p:nvPr/>
        </p:nvSpPr>
        <p:spPr>
          <a:xfrm>
            <a:off x="5290067" y="5994963"/>
            <a:ext cx="1984349" cy="707886"/>
          </a:xfrm>
          <a:prstGeom prst="rect">
            <a:avLst/>
          </a:prstGeom>
          <a:noFill/>
        </p:spPr>
        <p:txBody>
          <a:bodyPr wrap="square" rtlCol="0">
            <a:spAutoFit/>
          </a:bodyPr>
          <a:lstStyle/>
          <a:p>
            <a:pPr algn="ctr"/>
            <a:r>
              <a:rPr lang="en-US" sz="4000" dirty="0">
                <a:solidFill>
                  <a:srgbClr val="03EDF9"/>
                </a:solidFill>
                <a:latin typeface="Tw Cen MT" panose="020B0602020104020603" pitchFamily="34" charset="0"/>
              </a:rPr>
              <a:t>Result:</a:t>
            </a:r>
          </a:p>
        </p:txBody>
      </p:sp>
    </p:spTree>
    <p:extLst>
      <p:ext uri="{BB962C8B-B14F-4D97-AF65-F5344CB8AC3E}">
        <p14:creationId xmlns:p14="http://schemas.microsoft.com/office/powerpoint/2010/main" val="196572706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2" grpId="0" animBg="1"/>
      <p:bldP spid="14" grpId="0" animBg="1"/>
      <p:bldP spid="15" grpId="0" animBg="1"/>
      <p:bldP spid="123" grpId="0"/>
      <p:bldP spid="124" grpId="0"/>
      <p:bldP spid="27" grpId="0" animBg="1"/>
      <p:bldP spid="28" grpId="0" animBg="1"/>
      <p:bldP spid="29" grpId="0" animBg="1"/>
      <p:bldP spid="30" grpId="0" animBg="1"/>
      <p:bldP spid="31" grpId="0" animBg="1"/>
      <p:bldP spid="36" grpId="0"/>
      <p:bldP spid="37" grpId="0"/>
      <p:bldP spid="44" grpId="0" animBg="1"/>
      <p:bldP spid="45" grpId="0" animBg="1"/>
      <p:bldP spid="46" grpId="0" animBg="1"/>
      <p:bldP spid="47" grpId="0" animBg="1"/>
      <p:bldP spid="48" grpId="0" animBg="1"/>
      <p:bldP spid="53" grpId="0"/>
      <p:bldP spid="54" grpId="0"/>
      <p:bldP spid="55" grpId="0" animBg="1"/>
      <p:bldP spid="56" grpId="0" animBg="1"/>
      <p:bldP spid="57" grpId="0" animBg="1"/>
      <p:bldP spid="58" grpId="0" animBg="1"/>
      <p:bldP spid="59" grpId="0" animBg="1"/>
      <p:bldP spid="65" grpId="0"/>
      <p:bldP spid="66" grpId="0"/>
      <p:bldP spid="73" grpId="0" animBg="1"/>
      <p:bldP spid="75" grpId="0" animBg="1"/>
      <p:bldP spid="76" grpId="0" animBg="1"/>
      <p:bldP spid="82" grpId="0" animBg="1"/>
      <p:bldP spid="83" grpId="0" animBg="1"/>
      <p:bldP spid="90"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2246769"/>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Q[I]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(a) Write a program to copy the contents of one array into another in the reverse order.</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Q[I](a)</a:t>
            </a:r>
          </a:p>
        </p:txBody>
      </p:sp>
    </p:spTree>
    <p:extLst>
      <p:ext uri="{BB962C8B-B14F-4D97-AF65-F5344CB8AC3E}">
        <p14:creationId xmlns:p14="http://schemas.microsoft.com/office/powerpoint/2010/main" val="24405952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2862322"/>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Q[I]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(b) If an array </a:t>
            </a:r>
            <a:r>
              <a:rPr lang="en-US" sz="4000" dirty="0" err="1">
                <a:solidFill>
                  <a:srgbClr val="03EDF9"/>
                </a:solidFill>
                <a:latin typeface="Tw Cen MT" panose="020B0602020104020603" pitchFamily="34" charset="0"/>
              </a:rPr>
              <a:t>arr</a:t>
            </a:r>
            <a:r>
              <a:rPr lang="en-US" sz="4000" dirty="0">
                <a:solidFill>
                  <a:srgbClr val="03EDF9"/>
                </a:solidFill>
                <a:latin typeface="Tw Cen MT" panose="020B0602020104020603" pitchFamily="34" charset="0"/>
              </a:rPr>
              <a:t> contains n elements, then write a program to check if </a:t>
            </a:r>
            <a:r>
              <a:rPr lang="en-US" sz="4000" dirty="0" err="1">
                <a:solidFill>
                  <a:srgbClr val="03EDF9"/>
                </a:solidFill>
                <a:latin typeface="Tw Cen MT" panose="020B0602020104020603" pitchFamily="34" charset="0"/>
              </a:rPr>
              <a:t>arr</a:t>
            </a:r>
            <a:r>
              <a:rPr lang="en-US" sz="4000" dirty="0">
                <a:solidFill>
                  <a:srgbClr val="03EDF9"/>
                </a:solidFill>
                <a:latin typeface="Tw Cen MT" panose="020B0602020104020603" pitchFamily="34" charset="0"/>
              </a:rPr>
              <a:t>[0] = </a:t>
            </a:r>
            <a:r>
              <a:rPr lang="en-US" sz="4000" dirty="0" err="1">
                <a:solidFill>
                  <a:srgbClr val="03EDF9"/>
                </a:solidFill>
                <a:latin typeface="Tw Cen MT" panose="020B0602020104020603" pitchFamily="34" charset="0"/>
              </a:rPr>
              <a:t>arr</a:t>
            </a:r>
            <a:r>
              <a:rPr lang="en-US" sz="4000" dirty="0">
                <a:solidFill>
                  <a:srgbClr val="03EDF9"/>
                </a:solidFill>
                <a:latin typeface="Tw Cen MT" panose="020B0602020104020603" pitchFamily="34" charset="0"/>
              </a:rPr>
              <a:t>[n-1], </a:t>
            </a:r>
            <a:r>
              <a:rPr lang="en-US" sz="4000" dirty="0" err="1">
                <a:solidFill>
                  <a:srgbClr val="03EDF9"/>
                </a:solidFill>
                <a:latin typeface="Tw Cen MT" panose="020B0602020104020603" pitchFamily="34" charset="0"/>
              </a:rPr>
              <a:t>arr</a:t>
            </a:r>
            <a:r>
              <a:rPr lang="en-US" sz="4000" dirty="0">
                <a:solidFill>
                  <a:srgbClr val="03EDF9"/>
                </a:solidFill>
                <a:latin typeface="Tw Cen MT" panose="020B0602020104020603" pitchFamily="34" charset="0"/>
              </a:rPr>
              <a:t>[ 1 ] = </a:t>
            </a:r>
            <a:r>
              <a:rPr lang="en-US" sz="4000" dirty="0" err="1">
                <a:solidFill>
                  <a:srgbClr val="03EDF9"/>
                </a:solidFill>
                <a:latin typeface="Tw Cen MT" panose="020B0602020104020603" pitchFamily="34" charset="0"/>
              </a:rPr>
              <a:t>arr</a:t>
            </a:r>
            <a:r>
              <a:rPr lang="en-US" sz="4000" dirty="0">
                <a:solidFill>
                  <a:srgbClr val="03EDF9"/>
                </a:solidFill>
                <a:latin typeface="Tw Cen MT" panose="020B0602020104020603" pitchFamily="34" charset="0"/>
              </a:rPr>
              <a:t>[n-2] and so on.</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Q[I](b)</a:t>
            </a:r>
          </a:p>
        </p:txBody>
      </p:sp>
    </p:spTree>
    <p:extLst>
      <p:ext uri="{BB962C8B-B14F-4D97-AF65-F5344CB8AC3E}">
        <p14:creationId xmlns:p14="http://schemas.microsoft.com/office/powerpoint/2010/main" val="197598085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2246769"/>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Q[I]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(c) Write a program using pointers to find the smallest number in an array of 25 integers.</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Q[I](a)</a:t>
            </a:r>
          </a:p>
        </p:txBody>
      </p:sp>
    </p:spTree>
    <p:extLst>
      <p:ext uri="{BB962C8B-B14F-4D97-AF65-F5344CB8AC3E}">
        <p14:creationId xmlns:p14="http://schemas.microsoft.com/office/powerpoint/2010/main" val="352842919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Q[I](c)</a:t>
            </a:r>
          </a:p>
        </p:txBody>
      </p:sp>
      <p:sp>
        <p:nvSpPr>
          <p:cNvPr id="83" name="TextBox 82">
            <a:extLst>
              <a:ext uri="{FF2B5EF4-FFF2-40B4-BE49-F238E27FC236}">
                <a16:creationId xmlns:a16="http://schemas.microsoft.com/office/drawing/2014/main" id="{431BC734-9074-DBFE-49BC-AF19CE37F5E2}"/>
              </a:ext>
            </a:extLst>
          </p:cNvPr>
          <p:cNvSpPr txBox="1"/>
          <p:nvPr/>
        </p:nvSpPr>
        <p:spPr>
          <a:xfrm>
            <a:off x="1764420" y="638756"/>
            <a:ext cx="8707102" cy="707886"/>
          </a:xfrm>
          <a:prstGeom prst="rect">
            <a:avLst/>
          </a:prstGeom>
          <a:noFill/>
        </p:spPr>
        <p:txBody>
          <a:bodyPr wrap="square" rtlCol="0">
            <a:spAutoFit/>
          </a:bodyPr>
          <a:lstStyle/>
          <a:p>
            <a:pPr algn="ctr"/>
            <a:r>
              <a:rPr lang="en-US" sz="4000" dirty="0">
                <a:solidFill>
                  <a:srgbClr val="03EDF9"/>
                </a:solidFill>
                <a:latin typeface="Tw Cen MT" panose="020B0602020104020603" pitchFamily="34" charset="0"/>
              </a:rPr>
              <a:t>Size of Integer Data Type is </a:t>
            </a:r>
            <a:r>
              <a:rPr lang="en-US" sz="4000" dirty="0">
                <a:solidFill>
                  <a:srgbClr val="FF8C39"/>
                </a:solidFill>
                <a:latin typeface="Tw Cen MT" panose="020B0602020104020603" pitchFamily="34" charset="0"/>
              </a:rPr>
              <a:t>4 Bytes</a:t>
            </a:r>
          </a:p>
        </p:txBody>
      </p:sp>
      <p:grpSp>
        <p:nvGrpSpPr>
          <p:cNvPr id="38" name="Group 37">
            <a:extLst>
              <a:ext uri="{FF2B5EF4-FFF2-40B4-BE49-F238E27FC236}">
                <a16:creationId xmlns:a16="http://schemas.microsoft.com/office/drawing/2014/main" id="{B1D6E8ED-48B3-3762-F69F-1CFD30FD50FE}"/>
              </a:ext>
            </a:extLst>
          </p:cNvPr>
          <p:cNvGrpSpPr/>
          <p:nvPr/>
        </p:nvGrpSpPr>
        <p:grpSpPr>
          <a:xfrm>
            <a:off x="2883706" y="2348291"/>
            <a:ext cx="8663159" cy="914400"/>
            <a:chOff x="2883706" y="2348291"/>
            <a:chExt cx="8663159" cy="914400"/>
          </a:xfrm>
        </p:grpSpPr>
        <p:sp>
          <p:nvSpPr>
            <p:cNvPr id="2" name="Rectangle 1">
              <a:extLst>
                <a:ext uri="{FF2B5EF4-FFF2-40B4-BE49-F238E27FC236}">
                  <a16:creationId xmlns:a16="http://schemas.microsoft.com/office/drawing/2014/main" id="{80191499-8257-07A3-02CF-C7F1715A559C}"/>
                </a:ext>
              </a:extLst>
            </p:cNvPr>
            <p:cNvSpPr/>
            <p:nvPr/>
          </p:nvSpPr>
          <p:spPr>
            <a:xfrm>
              <a:off x="2883706" y="2348291"/>
              <a:ext cx="1732632"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3</a:t>
              </a:r>
            </a:p>
          </p:txBody>
        </p:sp>
        <p:sp>
          <p:nvSpPr>
            <p:cNvPr id="7" name="Rectangle 6">
              <a:extLst>
                <a:ext uri="{FF2B5EF4-FFF2-40B4-BE49-F238E27FC236}">
                  <a16:creationId xmlns:a16="http://schemas.microsoft.com/office/drawing/2014/main" id="{7B481163-1819-9DE0-08C1-5DE0BA39B723}"/>
                </a:ext>
              </a:extLst>
            </p:cNvPr>
            <p:cNvSpPr/>
            <p:nvPr/>
          </p:nvSpPr>
          <p:spPr>
            <a:xfrm>
              <a:off x="4616338" y="2348291"/>
              <a:ext cx="1732632"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7</a:t>
              </a:r>
            </a:p>
          </p:txBody>
        </p:sp>
        <p:sp>
          <p:nvSpPr>
            <p:cNvPr id="11" name="Rectangle 10">
              <a:extLst>
                <a:ext uri="{FF2B5EF4-FFF2-40B4-BE49-F238E27FC236}">
                  <a16:creationId xmlns:a16="http://schemas.microsoft.com/office/drawing/2014/main" id="{FCB00DE4-F189-2476-2505-1247B420832A}"/>
                </a:ext>
              </a:extLst>
            </p:cNvPr>
            <p:cNvSpPr/>
            <p:nvPr/>
          </p:nvSpPr>
          <p:spPr>
            <a:xfrm>
              <a:off x="6348970" y="2348291"/>
              <a:ext cx="1732632"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9</a:t>
              </a:r>
            </a:p>
          </p:txBody>
        </p:sp>
        <p:sp>
          <p:nvSpPr>
            <p:cNvPr id="12" name="Rectangle 11">
              <a:extLst>
                <a:ext uri="{FF2B5EF4-FFF2-40B4-BE49-F238E27FC236}">
                  <a16:creationId xmlns:a16="http://schemas.microsoft.com/office/drawing/2014/main" id="{123EEED4-49A4-72EA-D5AA-CBF21F376056}"/>
                </a:ext>
              </a:extLst>
            </p:cNvPr>
            <p:cNvSpPr/>
            <p:nvPr/>
          </p:nvSpPr>
          <p:spPr>
            <a:xfrm>
              <a:off x="8081601" y="2348291"/>
              <a:ext cx="1732632"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8</a:t>
              </a:r>
            </a:p>
          </p:txBody>
        </p:sp>
        <p:sp>
          <p:nvSpPr>
            <p:cNvPr id="14" name="Rectangle 13">
              <a:extLst>
                <a:ext uri="{FF2B5EF4-FFF2-40B4-BE49-F238E27FC236}">
                  <a16:creationId xmlns:a16="http://schemas.microsoft.com/office/drawing/2014/main" id="{133C82C8-1943-0F56-EAEB-8178563C5E54}"/>
                </a:ext>
              </a:extLst>
            </p:cNvPr>
            <p:cNvSpPr/>
            <p:nvPr/>
          </p:nvSpPr>
          <p:spPr>
            <a:xfrm>
              <a:off x="9814233" y="2348291"/>
              <a:ext cx="1732632" cy="914400"/>
            </a:xfrm>
            <a:prstGeom prst="rect">
              <a:avLst/>
            </a:prstGeom>
            <a:noFill/>
            <a:ln w="76200">
              <a:solidFill>
                <a:srgbClr val="36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4</a:t>
              </a:r>
            </a:p>
          </p:txBody>
        </p:sp>
      </p:grpSp>
      <p:sp>
        <p:nvSpPr>
          <p:cNvPr id="24" name="Rectangle 23">
            <a:extLst>
              <a:ext uri="{FF2B5EF4-FFF2-40B4-BE49-F238E27FC236}">
                <a16:creationId xmlns:a16="http://schemas.microsoft.com/office/drawing/2014/main" id="{BCB27D98-87F8-9066-8707-6A050CD082A1}"/>
              </a:ext>
            </a:extLst>
          </p:cNvPr>
          <p:cNvSpPr/>
          <p:nvPr/>
        </p:nvSpPr>
        <p:spPr>
          <a:xfrm>
            <a:off x="2883706" y="426434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solidFill>
                  <a:srgbClr val="FF5862"/>
                </a:solidFill>
              </a:rPr>
              <a:t>ptr</a:t>
            </a:r>
            <a:endParaRPr lang="en-US" sz="4000" dirty="0">
              <a:solidFill>
                <a:srgbClr val="FF5862"/>
              </a:solidFill>
            </a:endParaRPr>
          </a:p>
        </p:txBody>
      </p:sp>
      <p:sp>
        <p:nvSpPr>
          <p:cNvPr id="25" name="Rectangle 24">
            <a:extLst>
              <a:ext uri="{FF2B5EF4-FFF2-40B4-BE49-F238E27FC236}">
                <a16:creationId xmlns:a16="http://schemas.microsoft.com/office/drawing/2014/main" id="{9915F8DD-82B1-8B22-C367-07D26DFDDFE0}"/>
              </a:ext>
            </a:extLst>
          </p:cNvPr>
          <p:cNvSpPr/>
          <p:nvPr/>
        </p:nvSpPr>
        <p:spPr>
          <a:xfrm>
            <a:off x="4616338" y="426434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ptr+1</a:t>
            </a:r>
          </a:p>
        </p:txBody>
      </p:sp>
      <p:sp>
        <p:nvSpPr>
          <p:cNvPr id="26" name="Rectangle 25">
            <a:extLst>
              <a:ext uri="{FF2B5EF4-FFF2-40B4-BE49-F238E27FC236}">
                <a16:creationId xmlns:a16="http://schemas.microsoft.com/office/drawing/2014/main" id="{DE8E792F-8842-B9F7-0BB1-2C1BC077EEDD}"/>
              </a:ext>
            </a:extLst>
          </p:cNvPr>
          <p:cNvSpPr/>
          <p:nvPr/>
        </p:nvSpPr>
        <p:spPr>
          <a:xfrm>
            <a:off x="6348970" y="426434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ptr+2</a:t>
            </a:r>
          </a:p>
        </p:txBody>
      </p:sp>
      <p:sp>
        <p:nvSpPr>
          <p:cNvPr id="27" name="Rectangle 26">
            <a:extLst>
              <a:ext uri="{FF2B5EF4-FFF2-40B4-BE49-F238E27FC236}">
                <a16:creationId xmlns:a16="http://schemas.microsoft.com/office/drawing/2014/main" id="{A7EA5734-DBD4-02B0-9B46-A7F2EDB73D83}"/>
              </a:ext>
            </a:extLst>
          </p:cNvPr>
          <p:cNvSpPr/>
          <p:nvPr/>
        </p:nvSpPr>
        <p:spPr>
          <a:xfrm>
            <a:off x="8081601" y="426434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ptr+3</a:t>
            </a:r>
          </a:p>
        </p:txBody>
      </p:sp>
      <p:sp>
        <p:nvSpPr>
          <p:cNvPr id="28" name="Rectangle 27">
            <a:extLst>
              <a:ext uri="{FF2B5EF4-FFF2-40B4-BE49-F238E27FC236}">
                <a16:creationId xmlns:a16="http://schemas.microsoft.com/office/drawing/2014/main" id="{47344A50-695B-BF5B-2265-7F24474D620B}"/>
              </a:ext>
            </a:extLst>
          </p:cNvPr>
          <p:cNvSpPr/>
          <p:nvPr/>
        </p:nvSpPr>
        <p:spPr>
          <a:xfrm>
            <a:off x="9814233" y="426434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ptr+4</a:t>
            </a:r>
          </a:p>
        </p:txBody>
      </p:sp>
      <p:grpSp>
        <p:nvGrpSpPr>
          <p:cNvPr id="39" name="Group 38">
            <a:extLst>
              <a:ext uri="{FF2B5EF4-FFF2-40B4-BE49-F238E27FC236}">
                <a16:creationId xmlns:a16="http://schemas.microsoft.com/office/drawing/2014/main" id="{AFE60101-AC74-D91A-3309-74D460D97FC2}"/>
              </a:ext>
            </a:extLst>
          </p:cNvPr>
          <p:cNvGrpSpPr/>
          <p:nvPr/>
        </p:nvGrpSpPr>
        <p:grpSpPr>
          <a:xfrm>
            <a:off x="645135" y="1433891"/>
            <a:ext cx="10901730" cy="914400"/>
            <a:chOff x="645135" y="1433891"/>
            <a:chExt cx="10901730" cy="914400"/>
          </a:xfrm>
        </p:grpSpPr>
        <p:sp>
          <p:nvSpPr>
            <p:cNvPr id="75" name="Rectangle 74">
              <a:extLst>
                <a:ext uri="{FF2B5EF4-FFF2-40B4-BE49-F238E27FC236}">
                  <a16:creationId xmlns:a16="http://schemas.microsoft.com/office/drawing/2014/main" id="{A029BDB4-9F45-640D-386A-B8F62402E7BF}"/>
                </a:ext>
              </a:extLst>
            </p:cNvPr>
            <p:cNvSpPr/>
            <p:nvPr/>
          </p:nvSpPr>
          <p:spPr>
            <a:xfrm>
              <a:off x="2883706" y="143389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36FBFB"/>
                  </a:solidFill>
                </a:rPr>
                <a:t>0</a:t>
              </a:r>
            </a:p>
          </p:txBody>
        </p:sp>
        <p:sp>
          <p:nvSpPr>
            <p:cNvPr id="76" name="Rectangle 75">
              <a:extLst>
                <a:ext uri="{FF2B5EF4-FFF2-40B4-BE49-F238E27FC236}">
                  <a16:creationId xmlns:a16="http://schemas.microsoft.com/office/drawing/2014/main" id="{F75081BB-1EF3-32C5-AF07-82AB89A9F145}"/>
                </a:ext>
              </a:extLst>
            </p:cNvPr>
            <p:cNvSpPr/>
            <p:nvPr/>
          </p:nvSpPr>
          <p:spPr>
            <a:xfrm>
              <a:off x="4616338" y="143389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36FBFB"/>
                  </a:solidFill>
                </a:rPr>
                <a:t>1</a:t>
              </a:r>
            </a:p>
          </p:txBody>
        </p:sp>
        <p:sp>
          <p:nvSpPr>
            <p:cNvPr id="77" name="Rectangle 76">
              <a:extLst>
                <a:ext uri="{FF2B5EF4-FFF2-40B4-BE49-F238E27FC236}">
                  <a16:creationId xmlns:a16="http://schemas.microsoft.com/office/drawing/2014/main" id="{63872DB6-45CE-B0BD-642E-33585BB821B1}"/>
                </a:ext>
              </a:extLst>
            </p:cNvPr>
            <p:cNvSpPr/>
            <p:nvPr/>
          </p:nvSpPr>
          <p:spPr>
            <a:xfrm>
              <a:off x="6348970" y="143389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36FBFB"/>
                  </a:solidFill>
                </a:rPr>
                <a:t>2</a:t>
              </a:r>
            </a:p>
          </p:txBody>
        </p:sp>
        <p:sp>
          <p:nvSpPr>
            <p:cNvPr id="78" name="Rectangle 77">
              <a:extLst>
                <a:ext uri="{FF2B5EF4-FFF2-40B4-BE49-F238E27FC236}">
                  <a16:creationId xmlns:a16="http://schemas.microsoft.com/office/drawing/2014/main" id="{D0391AA1-C0D2-B422-0BD7-56717C459DDE}"/>
                </a:ext>
              </a:extLst>
            </p:cNvPr>
            <p:cNvSpPr/>
            <p:nvPr/>
          </p:nvSpPr>
          <p:spPr>
            <a:xfrm>
              <a:off x="8081601" y="143389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36FBFB"/>
                  </a:solidFill>
                </a:rPr>
                <a:t>3</a:t>
              </a:r>
            </a:p>
          </p:txBody>
        </p:sp>
        <p:sp>
          <p:nvSpPr>
            <p:cNvPr id="79" name="Rectangle 78">
              <a:extLst>
                <a:ext uri="{FF2B5EF4-FFF2-40B4-BE49-F238E27FC236}">
                  <a16:creationId xmlns:a16="http://schemas.microsoft.com/office/drawing/2014/main" id="{2B84EC93-409C-1BC5-3AE0-8B95E00A7FA9}"/>
                </a:ext>
              </a:extLst>
            </p:cNvPr>
            <p:cNvSpPr/>
            <p:nvPr/>
          </p:nvSpPr>
          <p:spPr>
            <a:xfrm>
              <a:off x="9814233" y="143389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36FBFB"/>
                  </a:solidFill>
                </a:rPr>
                <a:t>4</a:t>
              </a:r>
            </a:p>
          </p:txBody>
        </p:sp>
        <p:sp>
          <p:nvSpPr>
            <p:cNvPr id="29" name="Rectangle 28">
              <a:extLst>
                <a:ext uri="{FF2B5EF4-FFF2-40B4-BE49-F238E27FC236}">
                  <a16:creationId xmlns:a16="http://schemas.microsoft.com/office/drawing/2014/main" id="{AB2BAE0B-A7A3-1CAD-1854-6ED65E11F9A1}"/>
                </a:ext>
              </a:extLst>
            </p:cNvPr>
            <p:cNvSpPr/>
            <p:nvPr/>
          </p:nvSpPr>
          <p:spPr>
            <a:xfrm>
              <a:off x="645135" y="1433891"/>
              <a:ext cx="2238571"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36FBFB"/>
                  </a:solidFill>
                </a:rPr>
                <a:t>Index:</a:t>
              </a:r>
            </a:p>
          </p:txBody>
        </p:sp>
      </p:grpSp>
      <p:grpSp>
        <p:nvGrpSpPr>
          <p:cNvPr id="40" name="Group 39">
            <a:extLst>
              <a:ext uri="{FF2B5EF4-FFF2-40B4-BE49-F238E27FC236}">
                <a16:creationId xmlns:a16="http://schemas.microsoft.com/office/drawing/2014/main" id="{0C4803BE-2EDF-4A3A-1529-2A6CABA2A648}"/>
              </a:ext>
            </a:extLst>
          </p:cNvPr>
          <p:cNvGrpSpPr/>
          <p:nvPr/>
        </p:nvGrpSpPr>
        <p:grpSpPr>
          <a:xfrm>
            <a:off x="645135" y="3349941"/>
            <a:ext cx="10901730" cy="917845"/>
            <a:chOff x="645135" y="3349941"/>
            <a:chExt cx="10901730" cy="917845"/>
          </a:xfrm>
        </p:grpSpPr>
        <p:sp>
          <p:nvSpPr>
            <p:cNvPr id="19" name="Rectangle 18">
              <a:extLst>
                <a:ext uri="{FF2B5EF4-FFF2-40B4-BE49-F238E27FC236}">
                  <a16:creationId xmlns:a16="http://schemas.microsoft.com/office/drawing/2014/main" id="{DB2B040A-100D-7711-68A9-A4E0F6CC2755}"/>
                </a:ext>
              </a:extLst>
            </p:cNvPr>
            <p:cNvSpPr/>
            <p:nvPr/>
          </p:nvSpPr>
          <p:spPr>
            <a:xfrm>
              <a:off x="2883706" y="334994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2000</a:t>
              </a:r>
            </a:p>
          </p:txBody>
        </p:sp>
        <p:sp>
          <p:nvSpPr>
            <p:cNvPr id="20" name="Rectangle 19">
              <a:extLst>
                <a:ext uri="{FF2B5EF4-FFF2-40B4-BE49-F238E27FC236}">
                  <a16:creationId xmlns:a16="http://schemas.microsoft.com/office/drawing/2014/main" id="{7E64B659-126B-F985-C799-2F0D7CA3FF47}"/>
                </a:ext>
              </a:extLst>
            </p:cNvPr>
            <p:cNvSpPr/>
            <p:nvPr/>
          </p:nvSpPr>
          <p:spPr>
            <a:xfrm>
              <a:off x="4616338" y="334994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2004</a:t>
              </a:r>
            </a:p>
          </p:txBody>
        </p:sp>
        <p:sp>
          <p:nvSpPr>
            <p:cNvPr id="21" name="Rectangle 20">
              <a:extLst>
                <a:ext uri="{FF2B5EF4-FFF2-40B4-BE49-F238E27FC236}">
                  <a16:creationId xmlns:a16="http://schemas.microsoft.com/office/drawing/2014/main" id="{97B026E3-9278-44F7-728E-10AC272EA9AE}"/>
                </a:ext>
              </a:extLst>
            </p:cNvPr>
            <p:cNvSpPr/>
            <p:nvPr/>
          </p:nvSpPr>
          <p:spPr>
            <a:xfrm>
              <a:off x="6348970" y="3349941"/>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2008</a:t>
              </a:r>
            </a:p>
          </p:txBody>
        </p:sp>
        <p:sp>
          <p:nvSpPr>
            <p:cNvPr id="22" name="Rectangle 21">
              <a:extLst>
                <a:ext uri="{FF2B5EF4-FFF2-40B4-BE49-F238E27FC236}">
                  <a16:creationId xmlns:a16="http://schemas.microsoft.com/office/drawing/2014/main" id="{1D74D2F9-2AE2-81D3-1FA6-32F16931C57E}"/>
                </a:ext>
              </a:extLst>
            </p:cNvPr>
            <p:cNvSpPr/>
            <p:nvPr/>
          </p:nvSpPr>
          <p:spPr>
            <a:xfrm>
              <a:off x="8081601" y="3353386"/>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2012</a:t>
              </a:r>
            </a:p>
          </p:txBody>
        </p:sp>
        <p:sp>
          <p:nvSpPr>
            <p:cNvPr id="23" name="Rectangle 22">
              <a:extLst>
                <a:ext uri="{FF2B5EF4-FFF2-40B4-BE49-F238E27FC236}">
                  <a16:creationId xmlns:a16="http://schemas.microsoft.com/office/drawing/2014/main" id="{216A8B14-A955-A1B8-24F8-96692EB36251}"/>
                </a:ext>
              </a:extLst>
            </p:cNvPr>
            <p:cNvSpPr/>
            <p:nvPr/>
          </p:nvSpPr>
          <p:spPr>
            <a:xfrm>
              <a:off x="9814233" y="3353386"/>
              <a:ext cx="1732632"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2016</a:t>
              </a:r>
            </a:p>
          </p:txBody>
        </p:sp>
        <p:sp>
          <p:nvSpPr>
            <p:cNvPr id="30" name="Rectangle 29">
              <a:extLst>
                <a:ext uri="{FF2B5EF4-FFF2-40B4-BE49-F238E27FC236}">
                  <a16:creationId xmlns:a16="http://schemas.microsoft.com/office/drawing/2014/main" id="{8C9420EF-A74C-395E-4206-4D457A0B82C6}"/>
                </a:ext>
              </a:extLst>
            </p:cNvPr>
            <p:cNvSpPr/>
            <p:nvPr/>
          </p:nvSpPr>
          <p:spPr>
            <a:xfrm>
              <a:off x="645135" y="3349941"/>
              <a:ext cx="2238571"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5862"/>
                  </a:solidFill>
                </a:rPr>
                <a:t>Address:</a:t>
              </a:r>
            </a:p>
          </p:txBody>
        </p:sp>
      </p:grpSp>
      <p:sp>
        <p:nvSpPr>
          <p:cNvPr id="32" name="Rectangle 31">
            <a:extLst>
              <a:ext uri="{FF2B5EF4-FFF2-40B4-BE49-F238E27FC236}">
                <a16:creationId xmlns:a16="http://schemas.microsoft.com/office/drawing/2014/main" id="{FB6B08FB-F543-8C94-5B92-7610BA8AA7C1}"/>
              </a:ext>
            </a:extLst>
          </p:cNvPr>
          <p:cNvSpPr/>
          <p:nvPr/>
        </p:nvSpPr>
        <p:spPr>
          <a:xfrm>
            <a:off x="2336364" y="5178741"/>
            <a:ext cx="1879818"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a:t>
            </a:r>
            <a:r>
              <a:rPr lang="en-US" sz="4000" dirty="0" err="1">
                <a:solidFill>
                  <a:srgbClr val="FFDF09"/>
                </a:solidFill>
              </a:rPr>
              <a:t>ptr</a:t>
            </a:r>
            <a:endParaRPr lang="en-US" sz="4000" dirty="0">
              <a:solidFill>
                <a:srgbClr val="FFDF09"/>
              </a:solidFill>
            </a:endParaRPr>
          </a:p>
        </p:txBody>
      </p:sp>
      <p:sp>
        <p:nvSpPr>
          <p:cNvPr id="33" name="Rectangle 32">
            <a:extLst>
              <a:ext uri="{FF2B5EF4-FFF2-40B4-BE49-F238E27FC236}">
                <a16:creationId xmlns:a16="http://schemas.microsoft.com/office/drawing/2014/main" id="{0E019874-4E21-08F4-D1F5-A9896DC2F67B}"/>
              </a:ext>
            </a:extLst>
          </p:cNvPr>
          <p:cNvSpPr/>
          <p:nvPr/>
        </p:nvSpPr>
        <p:spPr>
          <a:xfrm>
            <a:off x="4216182" y="5178741"/>
            <a:ext cx="1879818"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*(ptr+1)</a:t>
            </a:r>
          </a:p>
        </p:txBody>
      </p:sp>
      <p:sp>
        <p:nvSpPr>
          <p:cNvPr id="34" name="Rectangle 33">
            <a:extLst>
              <a:ext uri="{FF2B5EF4-FFF2-40B4-BE49-F238E27FC236}">
                <a16:creationId xmlns:a16="http://schemas.microsoft.com/office/drawing/2014/main" id="{5DEF7923-EF79-A73A-8439-7541C4648336}"/>
              </a:ext>
            </a:extLst>
          </p:cNvPr>
          <p:cNvSpPr/>
          <p:nvPr/>
        </p:nvSpPr>
        <p:spPr>
          <a:xfrm>
            <a:off x="6096000" y="5178741"/>
            <a:ext cx="1879818"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*(ptr+2)</a:t>
            </a:r>
          </a:p>
        </p:txBody>
      </p:sp>
      <p:sp>
        <p:nvSpPr>
          <p:cNvPr id="35" name="Rectangle 34">
            <a:extLst>
              <a:ext uri="{FF2B5EF4-FFF2-40B4-BE49-F238E27FC236}">
                <a16:creationId xmlns:a16="http://schemas.microsoft.com/office/drawing/2014/main" id="{11221CF3-488B-F388-E1F7-4D86A14A7353}"/>
              </a:ext>
            </a:extLst>
          </p:cNvPr>
          <p:cNvSpPr/>
          <p:nvPr/>
        </p:nvSpPr>
        <p:spPr>
          <a:xfrm>
            <a:off x="7975816" y="5178741"/>
            <a:ext cx="1879818"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*(ptr+3)</a:t>
            </a:r>
          </a:p>
        </p:txBody>
      </p:sp>
      <p:sp>
        <p:nvSpPr>
          <p:cNvPr id="36" name="Rectangle 35">
            <a:extLst>
              <a:ext uri="{FF2B5EF4-FFF2-40B4-BE49-F238E27FC236}">
                <a16:creationId xmlns:a16="http://schemas.microsoft.com/office/drawing/2014/main" id="{466F1083-F111-4BAC-D556-2AFEB2D7E32E}"/>
              </a:ext>
            </a:extLst>
          </p:cNvPr>
          <p:cNvSpPr/>
          <p:nvPr/>
        </p:nvSpPr>
        <p:spPr>
          <a:xfrm>
            <a:off x="9855634" y="5178741"/>
            <a:ext cx="1879818" cy="914400"/>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FFDF09"/>
                </a:solidFill>
              </a:rPr>
              <a:t>*(ptr+4)</a:t>
            </a:r>
          </a:p>
        </p:txBody>
      </p:sp>
    </p:spTree>
    <p:extLst>
      <p:ext uri="{BB962C8B-B14F-4D97-AF65-F5344CB8AC3E}">
        <p14:creationId xmlns:p14="http://schemas.microsoft.com/office/powerpoint/2010/main" val="273623113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24" grpId="0"/>
      <p:bldP spid="25" grpId="0"/>
      <p:bldP spid="26" grpId="0"/>
      <p:bldP spid="27" grpId="0"/>
      <p:bldP spid="28" grpId="0"/>
      <p:bldP spid="32" grpId="0"/>
      <p:bldP spid="33" grpId="0"/>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(a)</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5" y="699521"/>
            <a:ext cx="8297451" cy="4893647"/>
          </a:xfrm>
          <a:prstGeom prst="rect">
            <a:avLst/>
          </a:prstGeom>
          <a:solidFill>
            <a:srgbClr val="262335"/>
          </a:solidFill>
        </p:spPr>
        <p:txBody>
          <a:bodyPr wrap="square">
            <a:spAutoFit/>
          </a:bodyPr>
          <a:lstStyle/>
          <a:p>
            <a:r>
              <a:rPr lang="en-US" sz="2400" b="0" i="1" dirty="0">
                <a:solidFill>
                  <a:srgbClr val="848BBD"/>
                </a:solidFill>
                <a:effectLst/>
                <a:latin typeface="Consolas" panose="020B0609020204030204" pitchFamily="49" charset="0"/>
              </a:rPr>
              <a:t>/* mixed has some int values */</a:t>
            </a:r>
            <a:endParaRPr lang="en-US" sz="2400" b="0" dirty="0">
              <a:solidFill>
                <a:srgbClr val="BBBBBB"/>
              </a:solidFill>
              <a:effectLst/>
              <a:latin typeface="Consolas" panose="020B0609020204030204" pitchFamily="49" charset="0"/>
            </a:endParaRPr>
          </a:p>
          <a:p>
            <a:r>
              <a:rPr lang="en-US" sz="2400" b="0" dirty="0">
                <a:solidFill>
                  <a:srgbClr val="72F1B8"/>
                </a:solidFill>
                <a:effectLst/>
                <a:latin typeface="Consolas" panose="020B0609020204030204" pitchFamily="49" charset="0"/>
              </a:rPr>
              <a:t>#include</a:t>
            </a:r>
            <a:r>
              <a:rPr lang="en-US" sz="2400" b="0" dirty="0">
                <a:solidFill>
                  <a:srgbClr val="BBBBBB"/>
                </a:solidFill>
                <a:effectLst/>
                <a:latin typeface="Consolas" panose="020B0609020204030204" pitchFamily="49" charset="0"/>
              </a:rPr>
              <a:t> </a:t>
            </a:r>
            <a:r>
              <a:rPr lang="en-US" sz="2400" b="0" dirty="0">
                <a:solidFill>
                  <a:srgbClr val="FF8B39"/>
                </a:solidFill>
                <a:effectLst/>
                <a:latin typeface="Consolas" panose="020B0609020204030204" pitchFamily="49" charset="0"/>
              </a:rPr>
              <a:t>&lt;</a:t>
            </a:r>
            <a:r>
              <a:rPr lang="en-US" sz="2400" b="0" dirty="0" err="1">
                <a:solidFill>
                  <a:srgbClr val="FF8B39"/>
                </a:solidFill>
                <a:effectLst/>
                <a:latin typeface="Consolas" panose="020B0609020204030204" pitchFamily="49" charset="0"/>
              </a:rPr>
              <a:t>stdio.h</a:t>
            </a:r>
            <a:r>
              <a:rPr lang="en-US" sz="2400" b="0" dirty="0">
                <a:solidFill>
                  <a:srgbClr val="FF8B39"/>
                </a:solidFill>
                <a:effectLst/>
                <a:latin typeface="Consolas" panose="020B0609020204030204" pitchFamily="49" charset="0"/>
              </a:rPr>
              <a:t>&gt;</a:t>
            </a:r>
            <a:endParaRPr lang="en-US" sz="2400" b="0" dirty="0">
              <a:solidFill>
                <a:srgbClr val="BBBBBB"/>
              </a:solidFill>
              <a:effectLst/>
              <a:latin typeface="Consolas" panose="020B0609020204030204" pitchFamily="49" charset="0"/>
            </a:endParaRPr>
          </a:p>
          <a:p>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a:solidFill>
                  <a:srgbClr val="FF7EDB"/>
                </a:solidFill>
                <a:effectLst/>
                <a:latin typeface="Consolas" panose="020B0609020204030204" pitchFamily="49" charset="0"/>
              </a:rPr>
              <a:t>mixed</a:t>
            </a:r>
            <a:r>
              <a:rPr lang="en-US" sz="2400" b="0" dirty="0">
                <a:solidFill>
                  <a:srgbClr val="BBBBBB"/>
                </a:solidFill>
                <a:effectLst/>
                <a:latin typeface="Consolas" panose="020B0609020204030204" pitchFamily="49" charset="0"/>
              </a:rPr>
              <a:t>[</a:t>
            </a:r>
            <a:r>
              <a:rPr lang="en-US" sz="2400" b="0" dirty="0">
                <a:solidFill>
                  <a:srgbClr val="F97E72"/>
                </a:solidFill>
                <a:effectLst/>
                <a:latin typeface="Consolas" panose="020B0609020204030204" pitchFamily="49" charset="0"/>
              </a:rPr>
              <a:t>100</a:t>
            </a:r>
            <a:r>
              <a:rPr lang="en-US" sz="2400" b="0" dirty="0">
                <a:solidFill>
                  <a:srgbClr val="BBBBBB"/>
                </a:solidFill>
                <a:effectLst/>
                <a:latin typeface="Consolas" panose="020B0609020204030204" pitchFamily="49" charset="0"/>
              </a:rPr>
              <a:t>];</a:t>
            </a:r>
          </a:p>
          <a:p>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a:solidFill>
                  <a:srgbClr val="36F9F6"/>
                </a:solidFill>
                <a:effectLst/>
                <a:latin typeface="Consolas" panose="020B0609020204030204" pitchFamily="49" charset="0"/>
              </a:rPr>
              <a:t>main</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a:solidFill>
                  <a:srgbClr val="FF7EDB"/>
                </a:solidFill>
                <a:effectLst/>
                <a:latin typeface="Consolas" panose="020B0609020204030204" pitchFamily="49" charset="0"/>
              </a:rPr>
              <a:t>a</a:t>
            </a:r>
            <a:r>
              <a:rPr lang="en-US" sz="2400" b="0" dirty="0">
                <a:solidFill>
                  <a:srgbClr val="BBBBBB"/>
                </a:solidFill>
                <a:effectLst/>
                <a:latin typeface="Consolas" panose="020B0609020204030204" pitchFamily="49" charset="0"/>
              </a:rPr>
              <a:t>[</a:t>
            </a:r>
            <a:r>
              <a:rPr lang="en-US" sz="2400" b="0" dirty="0">
                <a:solidFill>
                  <a:srgbClr val="F97E72"/>
                </a:solidFill>
                <a:effectLst/>
                <a:latin typeface="Consolas" panose="020B0609020204030204" pitchFamily="49" charset="0"/>
              </a:rPr>
              <a:t>10</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for</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r>
              <a:rPr lang="en-US" sz="2400" b="0" dirty="0">
                <a:solidFill>
                  <a:srgbClr val="FFFFFF"/>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1</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&lt;=</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10</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i</a:t>
            </a:r>
            <a:r>
              <a:rPr lang="en-US" sz="2400" b="0" dirty="0">
                <a:solidFill>
                  <a:srgbClr val="FEDE5D"/>
                </a:solidFill>
                <a:effectLst/>
                <a:latin typeface="Consolas" panose="020B0609020204030204" pitchFamily="49" charset="0"/>
              </a:rPr>
              <a:t>++</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err="1">
                <a:solidFill>
                  <a:srgbClr val="36F9F6"/>
                </a:solidFill>
                <a:effectLst/>
                <a:latin typeface="Consolas" panose="020B0609020204030204" pitchFamily="49" charset="0"/>
              </a:rPr>
              <a:t>scanf</a:t>
            </a:r>
            <a:r>
              <a:rPr lang="en-US" sz="2400" b="0" dirty="0">
                <a:solidFill>
                  <a:srgbClr val="BBBBBB"/>
                </a:solidFill>
                <a:effectLst/>
                <a:latin typeface="Consolas" panose="020B0609020204030204" pitchFamily="49" charset="0"/>
              </a:rPr>
              <a:t>(</a:t>
            </a:r>
            <a:r>
              <a:rPr lang="en-US" sz="2400" b="0" dirty="0">
                <a:solidFill>
                  <a:srgbClr val="FF8B39"/>
                </a:solidFill>
                <a:effectLst/>
                <a:latin typeface="Consolas" panose="020B0609020204030204" pitchFamily="49" charset="0"/>
              </a:rPr>
              <a:t>"</a:t>
            </a:r>
            <a:r>
              <a:rPr lang="en-US" sz="2400" b="0" i="1" dirty="0">
                <a:solidFill>
                  <a:srgbClr val="72F1B8"/>
                </a:solidFill>
                <a:effectLst/>
                <a:latin typeface="Consolas" panose="020B0609020204030204" pitchFamily="49" charset="0"/>
              </a:rPr>
              <a:t>%d</a:t>
            </a:r>
            <a:r>
              <a:rPr lang="en-US" sz="2400" b="0" dirty="0">
                <a:solidFill>
                  <a:srgbClr val="FF8B39"/>
                </a:solidFill>
                <a:effectLst/>
                <a:latin typeface="Consolas" panose="020B0609020204030204" pitchFamily="49" charset="0"/>
              </a:rPr>
              <a:t>"</a:t>
            </a:r>
            <a:r>
              <a:rPr lang="en-US" sz="2400" b="0" dirty="0">
                <a:solidFill>
                  <a:srgbClr val="BBBBBB"/>
                </a:solidFill>
                <a:effectLst/>
                <a:latin typeface="Consolas" panose="020B0609020204030204" pitchFamily="49" charset="0"/>
              </a:rPr>
              <a:t>, &amp;</a:t>
            </a:r>
            <a:r>
              <a:rPr lang="en-US" sz="2400" b="0" dirty="0">
                <a:solidFill>
                  <a:srgbClr val="FF7EDB"/>
                </a:solidFill>
                <a:effectLst/>
                <a:latin typeface="Consolas" panose="020B0609020204030204" pitchFamily="49" charset="0"/>
              </a:rPr>
              <a:t>a</a:t>
            </a:r>
            <a:r>
              <a:rPr lang="en-US" sz="2400" b="0" dirty="0">
                <a:solidFill>
                  <a:srgbClr val="BBBBBB"/>
                </a:solidFill>
                <a:effectLst/>
                <a:latin typeface="Consolas" panose="020B0609020204030204" pitchFamily="49" charset="0"/>
              </a:rPr>
              <a:t>[</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err="1">
                <a:solidFill>
                  <a:srgbClr val="36F9F6"/>
                </a:solidFill>
                <a:effectLst/>
                <a:latin typeface="Consolas" panose="020B0609020204030204" pitchFamily="49" charset="0"/>
              </a:rPr>
              <a:t>printf</a:t>
            </a:r>
            <a:r>
              <a:rPr lang="en-US" sz="2400" b="0" dirty="0">
                <a:solidFill>
                  <a:srgbClr val="BBBBBB"/>
                </a:solidFill>
                <a:effectLst/>
                <a:latin typeface="Consolas" panose="020B0609020204030204" pitchFamily="49" charset="0"/>
              </a:rPr>
              <a:t>(</a:t>
            </a:r>
            <a:r>
              <a:rPr lang="en-US" sz="2400" b="0" dirty="0">
                <a:solidFill>
                  <a:srgbClr val="FF8B39"/>
                </a:solidFill>
                <a:effectLst/>
                <a:latin typeface="Consolas" panose="020B0609020204030204" pitchFamily="49" charset="0"/>
              </a:rPr>
              <a:t>"</a:t>
            </a:r>
            <a:r>
              <a:rPr lang="en-US" sz="2400" b="0" i="1" dirty="0">
                <a:solidFill>
                  <a:srgbClr val="72F1B8"/>
                </a:solidFill>
                <a:effectLst/>
                <a:latin typeface="Consolas" panose="020B0609020204030204" pitchFamily="49" charset="0"/>
              </a:rPr>
              <a:t>%d</a:t>
            </a:r>
            <a:r>
              <a:rPr lang="en-US" sz="2400" b="0" dirty="0">
                <a:solidFill>
                  <a:srgbClr val="36F9F6"/>
                </a:solidFill>
                <a:effectLst/>
                <a:latin typeface="Consolas" panose="020B0609020204030204" pitchFamily="49" charset="0"/>
              </a:rPr>
              <a:t>\n</a:t>
            </a:r>
            <a:r>
              <a:rPr lang="en-US" sz="2400" b="0" dirty="0">
                <a:solidFill>
                  <a:srgbClr val="FF8B39"/>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F7EDB"/>
                </a:solidFill>
                <a:effectLst/>
                <a:latin typeface="Consolas" panose="020B0609020204030204" pitchFamily="49" charset="0"/>
              </a:rPr>
              <a:t>a</a:t>
            </a:r>
            <a:r>
              <a:rPr lang="en-US" sz="2400" b="0" dirty="0">
                <a:solidFill>
                  <a:srgbClr val="BBBBBB"/>
                </a:solidFill>
                <a:effectLst/>
                <a:latin typeface="Consolas" panose="020B0609020204030204" pitchFamily="49" charset="0"/>
              </a:rPr>
              <a:t>[</a:t>
            </a:r>
            <a:r>
              <a:rPr lang="en-US" sz="2400" b="0" dirty="0" err="1">
                <a:solidFill>
                  <a:srgbClr val="FF7EDB"/>
                </a:solidFill>
                <a:effectLst/>
                <a:latin typeface="Consolas" panose="020B0609020204030204" pitchFamily="49" charset="0"/>
              </a:rPr>
              <a:t>i</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return</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0</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46845F04-E9E9-A4A8-8D6A-B967A371800B}"/>
              </a:ext>
            </a:extLst>
          </p:cNvPr>
          <p:cNvSpPr txBox="1"/>
          <p:nvPr/>
        </p:nvSpPr>
        <p:spPr>
          <a:xfrm rot="16200000">
            <a:off x="-1346996" y="1406030"/>
            <a:ext cx="3240126"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Q[B](a)</a:t>
            </a:r>
          </a:p>
        </p:txBody>
      </p:sp>
      <p:pic>
        <p:nvPicPr>
          <p:cNvPr id="5" name="Graphic 4" descr="Badge Tick with solid fill">
            <a:extLst>
              <a:ext uri="{FF2B5EF4-FFF2-40B4-BE49-F238E27FC236}">
                <a16:creationId xmlns:a16="http://schemas.microsoft.com/office/drawing/2014/main" id="{6F435C2F-CA4E-F709-485F-3244645B2E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9187" y="827818"/>
            <a:ext cx="914400" cy="914400"/>
          </a:xfrm>
          <a:prstGeom prst="rect">
            <a:avLst/>
          </a:prstGeom>
        </p:spPr>
      </p:pic>
      <p:pic>
        <p:nvPicPr>
          <p:cNvPr id="11" name="Picture 10">
            <a:extLst>
              <a:ext uri="{FF2B5EF4-FFF2-40B4-BE49-F238E27FC236}">
                <a16:creationId xmlns:a16="http://schemas.microsoft.com/office/drawing/2014/main" id="{F84EA729-6550-F67F-BE6D-68D788CFB961}"/>
              </a:ext>
            </a:extLst>
          </p:cNvPr>
          <p:cNvPicPr>
            <a:picLocks noChangeAspect="1"/>
          </p:cNvPicPr>
          <p:nvPr/>
        </p:nvPicPr>
        <p:blipFill rotWithShape="1">
          <a:blip r:embed="rId5"/>
          <a:srcRect t="1322"/>
          <a:stretch/>
        </p:blipFill>
        <p:spPr>
          <a:xfrm>
            <a:off x="10724442" y="927100"/>
            <a:ext cx="646331" cy="5286088"/>
          </a:xfrm>
          <a:prstGeom prst="rect">
            <a:avLst/>
          </a:prstGeom>
        </p:spPr>
      </p:pic>
      <p:sp>
        <p:nvSpPr>
          <p:cNvPr id="12" name="TextBox 11">
            <a:extLst>
              <a:ext uri="{FF2B5EF4-FFF2-40B4-BE49-F238E27FC236}">
                <a16:creationId xmlns:a16="http://schemas.microsoft.com/office/drawing/2014/main" id="{37118675-6B72-E1FB-6D3B-400C19A36863}"/>
              </a:ext>
            </a:extLst>
          </p:cNvPr>
          <p:cNvSpPr txBox="1"/>
          <p:nvPr/>
        </p:nvSpPr>
        <p:spPr>
          <a:xfrm>
            <a:off x="7258513" y="4761840"/>
            <a:ext cx="2921255"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 Output:</a:t>
            </a:r>
          </a:p>
        </p:txBody>
      </p:sp>
    </p:spTree>
    <p:extLst>
      <p:ext uri="{BB962C8B-B14F-4D97-AF65-F5344CB8AC3E}">
        <p14:creationId xmlns:p14="http://schemas.microsoft.com/office/powerpoint/2010/main" val="422232442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11160027" cy="5324535"/>
          </a:xfrm>
          <a:prstGeom prst="rect">
            <a:avLst/>
          </a:prstGeom>
          <a:noFill/>
        </p:spPr>
        <p:txBody>
          <a:bodyPr wrap="square" rtlCol="0">
            <a:spAutoFit/>
          </a:bodyPr>
          <a:lstStyle/>
          <a:p>
            <a:pPr algn="just"/>
            <a:r>
              <a:rPr lang="en-US" sz="4000" dirty="0">
                <a:solidFill>
                  <a:srgbClr val="03EDF9"/>
                </a:solidFill>
                <a:latin typeface="Tw Cen MT" panose="020B0602020104020603" pitchFamily="34" charset="0"/>
              </a:rPr>
              <a:t>Q[I] Attempt the following:</a:t>
            </a:r>
          </a:p>
          <a:p>
            <a:pPr algn="just"/>
            <a:endParaRPr lang="en-US" sz="2000" dirty="0">
              <a:solidFill>
                <a:srgbClr val="03EDF9"/>
              </a:solidFill>
              <a:latin typeface="Tw Cen MT" panose="020B0602020104020603" pitchFamily="34" charset="0"/>
            </a:endParaRPr>
          </a:p>
          <a:p>
            <a:pPr algn="just"/>
            <a:r>
              <a:rPr lang="en-US" sz="4000" dirty="0">
                <a:solidFill>
                  <a:srgbClr val="03EDF9"/>
                </a:solidFill>
                <a:latin typeface="Tw Cen MT" panose="020B0602020104020603" pitchFamily="34" charset="0"/>
              </a:rPr>
              <a:t>(d) Write a program which performs the following tasks:</a:t>
            </a:r>
          </a:p>
          <a:p>
            <a:pPr algn="just"/>
            <a:r>
              <a:rPr lang="en-US" sz="4000" dirty="0">
                <a:solidFill>
                  <a:srgbClr val="03EDF9"/>
                </a:solidFill>
                <a:latin typeface="Tw Cen MT" panose="020B0602020104020603" pitchFamily="34" charset="0"/>
              </a:rPr>
              <a:t>- Initialize an integer array of 10 elements in main()</a:t>
            </a:r>
          </a:p>
          <a:p>
            <a:pPr algn="just"/>
            <a:r>
              <a:rPr lang="en-US" sz="4000" dirty="0">
                <a:solidFill>
                  <a:srgbClr val="03EDF9"/>
                </a:solidFill>
                <a:latin typeface="Tw Cen MT" panose="020B0602020104020603" pitchFamily="34" charset="0"/>
              </a:rPr>
              <a:t>- Pass the entire array to a function modify()</a:t>
            </a:r>
          </a:p>
          <a:p>
            <a:pPr algn="just"/>
            <a:r>
              <a:rPr lang="en-US" sz="4000" dirty="0">
                <a:solidFill>
                  <a:srgbClr val="03EDF9"/>
                </a:solidFill>
                <a:latin typeface="Tw Cen MT" panose="020B0602020104020603" pitchFamily="34" charset="0"/>
              </a:rPr>
              <a:t>- In modify() multiply each element of array by 3 </a:t>
            </a:r>
          </a:p>
          <a:p>
            <a:pPr algn="just"/>
            <a:r>
              <a:rPr lang="en-US" sz="4000" dirty="0">
                <a:solidFill>
                  <a:srgbClr val="03EDF9"/>
                </a:solidFill>
                <a:latin typeface="Tw Cen MT" panose="020B0602020104020603" pitchFamily="34" charset="0"/>
              </a:rPr>
              <a:t>- Return the control to main() and print the new array elements in main()</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BEBA8A27-5530-4F4B-1990-D14F529CCFDA}"/>
              </a:ext>
            </a:extLst>
          </p:cNvPr>
          <p:cNvSpPr txBox="1"/>
          <p:nvPr/>
        </p:nvSpPr>
        <p:spPr>
          <a:xfrm rot="16200000">
            <a:off x="-1274362" y="1333396"/>
            <a:ext cx="3094857"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Q[I](d)</a:t>
            </a:r>
          </a:p>
        </p:txBody>
      </p:sp>
    </p:spTree>
    <p:extLst>
      <p:ext uri="{BB962C8B-B14F-4D97-AF65-F5344CB8AC3E}">
        <p14:creationId xmlns:p14="http://schemas.microsoft.com/office/powerpoint/2010/main" val="66400282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3280197" y="888329"/>
            <a:ext cx="7278915" cy="1908215"/>
          </a:xfrm>
          <a:prstGeom prst="rect">
            <a:avLst/>
          </a:prstGeom>
          <a:noFill/>
        </p:spPr>
        <p:txBody>
          <a:bodyPr wrap="square" rtlCol="0">
            <a:spAutoFit/>
          </a:bodyPr>
          <a:lstStyle/>
          <a:p>
            <a:pPr algn="ctr"/>
            <a:r>
              <a:rPr lang="en-US" sz="11800" dirty="0">
                <a:solidFill>
                  <a:srgbClr val="03EDF9"/>
                </a:solidFill>
                <a:latin typeface="Tw Cen MT" panose="020B0602020104020603" pitchFamily="34" charset="0"/>
              </a:rPr>
              <a:t>LET US C</a:t>
            </a:r>
          </a:p>
        </p:txBody>
      </p:sp>
      <p:sp>
        <p:nvSpPr>
          <p:cNvPr id="57" name="TextBox 56">
            <a:extLst>
              <a:ext uri="{FF2B5EF4-FFF2-40B4-BE49-F238E27FC236}">
                <a16:creationId xmlns:a16="http://schemas.microsoft.com/office/drawing/2014/main" id="{4F202974-31A3-4642-B671-F0DBBB7B4663}"/>
              </a:ext>
            </a:extLst>
          </p:cNvPr>
          <p:cNvSpPr txBox="1"/>
          <p:nvPr/>
        </p:nvSpPr>
        <p:spPr>
          <a:xfrm>
            <a:off x="3324283" y="2647850"/>
            <a:ext cx="7278915" cy="523220"/>
          </a:xfrm>
          <a:prstGeom prst="rect">
            <a:avLst/>
          </a:prstGeom>
          <a:noFill/>
        </p:spPr>
        <p:txBody>
          <a:bodyPr wrap="square" rtlCol="0">
            <a:spAutoFit/>
          </a:bodyPr>
          <a:lstStyle/>
          <a:p>
            <a:pPr algn="ctr"/>
            <a:r>
              <a:rPr lang="en-US" sz="2800" dirty="0">
                <a:solidFill>
                  <a:srgbClr val="72F1B8"/>
                </a:solidFill>
                <a:latin typeface="Tw Cen MT" panose="020B0602020104020603" pitchFamily="34" charset="0"/>
              </a:rPr>
              <a:t>BY YASHAVANT KANETKAR</a:t>
            </a:r>
          </a:p>
        </p:txBody>
      </p:sp>
      <p:sp>
        <p:nvSpPr>
          <p:cNvPr id="58" name="TextBox 57">
            <a:extLst>
              <a:ext uri="{FF2B5EF4-FFF2-40B4-BE49-F238E27FC236}">
                <a16:creationId xmlns:a16="http://schemas.microsoft.com/office/drawing/2014/main" id="{79BCE1F0-A71E-4D4B-BE6A-A381604C28D2}"/>
              </a:ext>
            </a:extLst>
          </p:cNvPr>
          <p:cNvSpPr txBox="1"/>
          <p:nvPr/>
        </p:nvSpPr>
        <p:spPr>
          <a:xfrm>
            <a:off x="3324283" y="3240647"/>
            <a:ext cx="7278915" cy="723275"/>
          </a:xfrm>
          <a:prstGeom prst="rect">
            <a:avLst/>
          </a:prstGeom>
          <a:noFill/>
        </p:spPr>
        <p:txBody>
          <a:bodyPr wrap="square" rtlCol="0">
            <a:spAutoFit/>
          </a:bodyPr>
          <a:lstStyle/>
          <a:p>
            <a:pPr algn="ctr"/>
            <a:r>
              <a:rPr lang="en-US" sz="4100" dirty="0">
                <a:solidFill>
                  <a:srgbClr val="FF8B39"/>
                </a:solidFill>
                <a:latin typeface="Tw Cen MT" panose="020B0602020104020603" pitchFamily="34" charset="0"/>
              </a:rPr>
              <a:t>CHAPTER 14 SOLUTIONS</a:t>
            </a:r>
          </a:p>
        </p:txBody>
      </p:sp>
      <p:sp>
        <p:nvSpPr>
          <p:cNvPr id="6" name="TextBox 5">
            <a:extLst>
              <a:ext uri="{FF2B5EF4-FFF2-40B4-BE49-F238E27FC236}">
                <a16:creationId xmlns:a16="http://schemas.microsoft.com/office/drawing/2014/main" id="{A51490E4-B70D-534F-9DE0-CC655FA733A7}"/>
              </a:ext>
            </a:extLst>
          </p:cNvPr>
          <p:cNvSpPr txBox="1"/>
          <p:nvPr/>
        </p:nvSpPr>
        <p:spPr>
          <a:xfrm>
            <a:off x="3013545" y="3975081"/>
            <a:ext cx="7886992" cy="723275"/>
          </a:xfrm>
          <a:prstGeom prst="rect">
            <a:avLst/>
          </a:prstGeom>
          <a:noFill/>
        </p:spPr>
        <p:txBody>
          <a:bodyPr wrap="square" rtlCol="0">
            <a:spAutoFit/>
          </a:bodyPr>
          <a:lstStyle/>
          <a:p>
            <a:pPr algn="ctr"/>
            <a:r>
              <a:rPr lang="en-US" sz="4100">
                <a:solidFill>
                  <a:srgbClr val="DB70D7"/>
                </a:solidFill>
                <a:latin typeface="Tw Cen MT" panose="020B0602020104020603" pitchFamily="34" charset="0"/>
              </a:rPr>
              <a:t>MULTIDIMENSIONAL ARRAYS</a:t>
            </a:r>
            <a:endParaRPr lang="en-US" sz="4100" dirty="0">
              <a:solidFill>
                <a:srgbClr val="DB70D7"/>
              </a:solidFill>
              <a:latin typeface="Tw Cen MT" panose="020B0602020104020603" pitchFamily="34" charset="0"/>
            </a:endParaRPr>
          </a:p>
        </p:txBody>
      </p:sp>
      <p:grpSp>
        <p:nvGrpSpPr>
          <p:cNvPr id="93" name="Group 92">
            <a:extLst>
              <a:ext uri="{FF2B5EF4-FFF2-40B4-BE49-F238E27FC236}">
                <a16:creationId xmlns:a16="http://schemas.microsoft.com/office/drawing/2014/main" id="{5B83A90C-84F1-5447-AD58-39D1959A24B4}"/>
              </a:ext>
            </a:extLst>
          </p:cNvPr>
          <p:cNvGrpSpPr/>
          <p:nvPr/>
        </p:nvGrpSpPr>
        <p:grpSpPr>
          <a:xfrm>
            <a:off x="6222550" y="5006958"/>
            <a:ext cx="1394208" cy="271002"/>
            <a:chOff x="6329554" y="5073786"/>
            <a:chExt cx="1394208" cy="271002"/>
          </a:xfrm>
        </p:grpSpPr>
        <p:sp>
          <p:nvSpPr>
            <p:cNvPr id="52" name="Oval 51">
              <a:extLst>
                <a:ext uri="{FF2B5EF4-FFF2-40B4-BE49-F238E27FC236}">
                  <a16:creationId xmlns:a16="http://schemas.microsoft.com/office/drawing/2014/main" id="{A88C5CD2-8D88-4E1A-968C-C3E256B4316C}"/>
                </a:ext>
              </a:extLst>
            </p:cNvPr>
            <p:cNvSpPr/>
            <p:nvPr/>
          </p:nvSpPr>
          <p:spPr>
            <a:xfrm>
              <a:off x="6329554"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2796" y="79305"/>
                    <a:pt x="61005" y="8798"/>
                    <a:pt x="135501" y="0"/>
                  </a:cubicBezTo>
                  <a:cubicBezTo>
                    <a:pt x="198064" y="13688"/>
                    <a:pt x="270176" y="56700"/>
                    <a:pt x="271002" y="135501"/>
                  </a:cubicBezTo>
                  <a:cubicBezTo>
                    <a:pt x="286914" y="198127"/>
                    <a:pt x="197146" y="278393"/>
                    <a:pt x="135501" y="271002"/>
                  </a:cubicBezTo>
                  <a:cubicBezTo>
                    <a:pt x="55556" y="274734"/>
                    <a:pt x="6674" y="199075"/>
                    <a:pt x="0" y="135501"/>
                  </a:cubicBezTo>
                  <a:close/>
                </a:path>
              </a:pathLst>
            </a:custGeom>
            <a:noFill/>
            <a:ln w="38100">
              <a:solidFill>
                <a:srgbClr val="848BBD"/>
              </a:solidFill>
              <a:extLst>
                <a:ext uri="{C807C97D-BFC1-408E-A445-0C87EB9F89A2}">
                  <ask:lineSketchStyleProps xmlns:ask="http://schemas.microsoft.com/office/drawing/2018/sketchyshapes" sd="299826742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3EDF9"/>
                </a:solidFill>
              </a:endParaRPr>
            </a:p>
          </p:txBody>
        </p:sp>
        <p:sp>
          <p:nvSpPr>
            <p:cNvPr id="53" name="Oval 52">
              <a:extLst>
                <a:ext uri="{FF2B5EF4-FFF2-40B4-BE49-F238E27FC236}">
                  <a16:creationId xmlns:a16="http://schemas.microsoft.com/office/drawing/2014/main" id="{39CA212B-3524-454E-9129-17FD0E8983F0}"/>
                </a:ext>
              </a:extLst>
            </p:cNvPr>
            <p:cNvSpPr/>
            <p:nvPr/>
          </p:nvSpPr>
          <p:spPr>
            <a:xfrm>
              <a:off x="6891158"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18978" y="63022"/>
                    <a:pt x="61160" y="5077"/>
                    <a:pt x="135501" y="0"/>
                  </a:cubicBezTo>
                  <a:cubicBezTo>
                    <a:pt x="209236" y="-13612"/>
                    <a:pt x="281781" y="53660"/>
                    <a:pt x="271002" y="135501"/>
                  </a:cubicBezTo>
                  <a:cubicBezTo>
                    <a:pt x="286374" y="226287"/>
                    <a:pt x="206527" y="256735"/>
                    <a:pt x="135501" y="271002"/>
                  </a:cubicBezTo>
                  <a:cubicBezTo>
                    <a:pt x="46589" y="276926"/>
                    <a:pt x="3388" y="216276"/>
                    <a:pt x="0" y="135501"/>
                  </a:cubicBezTo>
                  <a:close/>
                </a:path>
              </a:pathLst>
            </a:custGeom>
            <a:noFill/>
            <a:ln w="38100">
              <a:solidFill>
                <a:srgbClr val="848BBD"/>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3EDF9"/>
                </a:solidFill>
              </a:endParaRPr>
            </a:p>
          </p:txBody>
        </p:sp>
        <p:sp>
          <p:nvSpPr>
            <p:cNvPr id="14" name="Oval 13">
              <a:extLst>
                <a:ext uri="{FF2B5EF4-FFF2-40B4-BE49-F238E27FC236}">
                  <a16:creationId xmlns:a16="http://schemas.microsoft.com/office/drawing/2014/main" id="{D1F302D3-CD70-6BF3-AF07-226D96FB756F}"/>
                </a:ext>
              </a:extLst>
            </p:cNvPr>
            <p:cNvSpPr/>
            <p:nvPr/>
          </p:nvSpPr>
          <p:spPr>
            <a:xfrm>
              <a:off x="7452761"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11818" y="64446"/>
                    <a:pt x="74245" y="17602"/>
                    <a:pt x="135501" y="0"/>
                  </a:cubicBezTo>
                  <a:cubicBezTo>
                    <a:pt x="205745" y="4338"/>
                    <a:pt x="277456" y="57392"/>
                    <a:pt x="271002" y="135501"/>
                  </a:cubicBezTo>
                  <a:cubicBezTo>
                    <a:pt x="263905" y="197762"/>
                    <a:pt x="206716" y="274469"/>
                    <a:pt x="135501" y="271002"/>
                  </a:cubicBezTo>
                  <a:cubicBezTo>
                    <a:pt x="59613" y="252671"/>
                    <a:pt x="11552" y="217755"/>
                    <a:pt x="0" y="135501"/>
                  </a:cubicBezTo>
                  <a:close/>
                </a:path>
              </a:pathLst>
            </a:custGeom>
            <a:noFill/>
            <a:ln w="38100">
              <a:solidFill>
                <a:srgbClr val="848BBD"/>
              </a:solidFill>
              <a:extLst>
                <a:ext uri="{C807C97D-BFC1-408E-A445-0C87EB9F89A2}">
                  <ask:lineSketchStyleProps xmlns:ask="http://schemas.microsoft.com/office/drawing/2018/sketchyshapes" sd="62562501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3EDF9"/>
                </a:solidFill>
              </a:endParaRPr>
            </a:p>
          </p:txBody>
        </p:sp>
      </p:grpSp>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0418124"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5" name="TextBox 4">
            <a:extLst>
              <a:ext uri="{FF2B5EF4-FFF2-40B4-BE49-F238E27FC236}">
                <a16:creationId xmlns:a16="http://schemas.microsoft.com/office/drawing/2014/main" id="{6E06FDFF-C005-A394-9F76-D740E43F674A}"/>
              </a:ext>
            </a:extLst>
          </p:cNvPr>
          <p:cNvSpPr txBox="1"/>
          <p:nvPr/>
        </p:nvSpPr>
        <p:spPr>
          <a:xfrm rot="16200000">
            <a:off x="466657" y="3204124"/>
            <a:ext cx="2549950" cy="646331"/>
          </a:xfrm>
          <a:prstGeom prst="rect">
            <a:avLst/>
          </a:prstGeom>
          <a:noFill/>
          <a:ln>
            <a:noFill/>
          </a:ln>
        </p:spPr>
        <p:txBody>
          <a:bodyPr wrap="square" rtlCol="0">
            <a:spAutoFit/>
          </a:bodyPr>
          <a:lstStyle/>
          <a:p>
            <a:pPr algn="ctr"/>
            <a:r>
              <a:rPr lang="en-US" sz="3600" b="1" dirty="0">
                <a:solidFill>
                  <a:srgbClr val="848BBD"/>
                </a:solidFill>
                <a:latin typeface="Tw Cen MT" panose="020B0602020104020603" pitchFamily="34" charset="0"/>
              </a:rPr>
              <a:t>CH 14 Q[A]</a:t>
            </a:r>
          </a:p>
        </p:txBody>
      </p:sp>
      <p:sp>
        <p:nvSpPr>
          <p:cNvPr id="109" name="Rectangle 108">
            <a:extLst>
              <a:ext uri="{FF2B5EF4-FFF2-40B4-BE49-F238E27FC236}">
                <a16:creationId xmlns:a16="http://schemas.microsoft.com/office/drawing/2014/main" id="{B524B7C0-9AC6-FF55-5132-F3C23276968B}"/>
              </a:ext>
            </a:extLst>
          </p:cNvPr>
          <p:cNvSpPr/>
          <p:nvPr/>
        </p:nvSpPr>
        <p:spPr>
          <a:xfrm>
            <a:off x="-11195380" y="1191"/>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111" name="TextBox 110">
            <a:extLst>
              <a:ext uri="{FF2B5EF4-FFF2-40B4-BE49-F238E27FC236}">
                <a16:creationId xmlns:a16="http://schemas.microsoft.com/office/drawing/2014/main" id="{CE41A2BC-C2C2-C7E6-24F4-E4DCE92A217B}"/>
              </a:ext>
            </a:extLst>
          </p:cNvPr>
          <p:cNvSpPr txBox="1"/>
          <p:nvPr/>
        </p:nvSpPr>
        <p:spPr>
          <a:xfrm rot="16200000">
            <a:off x="-296351" y="3204126"/>
            <a:ext cx="2549948" cy="646331"/>
          </a:xfrm>
          <a:prstGeom prst="rect">
            <a:avLst/>
          </a:prstGeom>
          <a:noFill/>
          <a:ln>
            <a:noFill/>
          </a:ln>
        </p:spPr>
        <p:txBody>
          <a:bodyPr wrap="square" rtlCol="0">
            <a:spAutoFit/>
          </a:bodyPr>
          <a:lstStyle/>
          <a:p>
            <a:pPr algn="ctr"/>
            <a:r>
              <a:rPr lang="en-US" sz="3600" b="1" dirty="0">
                <a:solidFill>
                  <a:srgbClr val="848BBD"/>
                </a:solidFill>
                <a:latin typeface="Tw Cen MT" panose="020B0602020104020603" pitchFamily="34" charset="0"/>
              </a:rPr>
              <a:t>CH 14 Q[B]</a:t>
            </a:r>
          </a:p>
        </p:txBody>
      </p:sp>
      <p:sp>
        <p:nvSpPr>
          <p:cNvPr id="113" name="Rectangle 112">
            <a:extLst>
              <a:ext uri="{FF2B5EF4-FFF2-40B4-BE49-F238E27FC236}">
                <a16:creationId xmlns:a16="http://schemas.microsoft.com/office/drawing/2014/main" id="{9D583EBC-56A5-41D5-9680-2740357A9264}"/>
              </a:ext>
            </a:extLst>
          </p:cNvPr>
          <p:cNvSpPr/>
          <p:nvPr/>
        </p:nvSpPr>
        <p:spPr>
          <a:xfrm>
            <a:off x="-11940812"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115" name="TextBox 114">
            <a:extLst>
              <a:ext uri="{FF2B5EF4-FFF2-40B4-BE49-F238E27FC236}">
                <a16:creationId xmlns:a16="http://schemas.microsoft.com/office/drawing/2014/main" id="{B9A1A553-66A5-0FA9-501C-958CD971A30B}"/>
              </a:ext>
            </a:extLst>
          </p:cNvPr>
          <p:cNvSpPr txBox="1"/>
          <p:nvPr/>
        </p:nvSpPr>
        <p:spPr>
          <a:xfrm rot="16200000">
            <a:off x="-1056034" y="3204125"/>
            <a:ext cx="2549952" cy="646331"/>
          </a:xfrm>
          <a:prstGeom prst="rect">
            <a:avLst/>
          </a:prstGeom>
          <a:noFill/>
          <a:ln>
            <a:noFill/>
          </a:ln>
        </p:spPr>
        <p:txBody>
          <a:bodyPr wrap="square" rtlCol="0">
            <a:spAutoFit/>
          </a:bodyPr>
          <a:lstStyle/>
          <a:p>
            <a:pPr algn="ctr"/>
            <a:r>
              <a:rPr lang="en-US" sz="3600" b="1" dirty="0">
                <a:solidFill>
                  <a:srgbClr val="848BBD"/>
                </a:solidFill>
                <a:latin typeface="Tw Cen MT" panose="020B0602020104020603" pitchFamily="34" charset="0"/>
              </a:rPr>
              <a:t>CH 14 Q[C]</a:t>
            </a:r>
          </a:p>
        </p:txBody>
      </p:sp>
      <p:pic>
        <p:nvPicPr>
          <p:cNvPr id="124" name="WaterMark" descr="Logo&#10;&#10;Description automatically generated">
            <a:extLst>
              <a:ext uri="{FF2B5EF4-FFF2-40B4-BE49-F238E27FC236}">
                <a16:creationId xmlns:a16="http://schemas.microsoft.com/office/drawing/2014/main" id="{53A5A644-FCD7-7ABA-BDB8-1480A110EDA4}"/>
              </a:ext>
            </a:extLst>
          </p:cNvPr>
          <p:cNvPicPr>
            <a:picLocks/>
          </p:cNvPicPr>
          <p:nvPr/>
        </p:nvPicPr>
        <p:blipFill>
          <a:blip r:embed="rId3">
            <a:alphaModFix amt="10000"/>
            <a:extLst>
              <a:ext uri="{28A0092B-C50C-407E-A947-70E740481C1C}">
                <a14:useLocalDpi xmlns:a14="http://schemas.microsoft.com/office/drawing/2010/main" val="0"/>
              </a:ext>
            </a:extLst>
          </a:blip>
          <a:stretch>
            <a:fillRect/>
          </a:stretch>
        </p:blipFill>
        <p:spPr>
          <a:xfrm>
            <a:off x="5001665" y="2334665"/>
            <a:ext cx="2188670" cy="2188670"/>
          </a:xfrm>
          <a:prstGeom prst="rect">
            <a:avLst/>
          </a:prstGeom>
        </p:spPr>
      </p:pic>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74772" y="888329"/>
            <a:ext cx="12266772" cy="19082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800" b="0" i="0" u="none" strike="noStrike" kern="1200" cap="none" spc="0" normalizeH="0" baseline="0" noProof="0" dirty="0">
                <a:ln>
                  <a:noFill/>
                </a:ln>
                <a:solidFill>
                  <a:srgbClr val="03EDF9"/>
                </a:solidFill>
                <a:effectLst/>
                <a:uLnTx/>
                <a:uFillTx/>
                <a:latin typeface="Tw Cen MT" panose="020B0602020104020603" pitchFamily="34" charset="0"/>
                <a:ea typeface="+mn-ea"/>
                <a:cs typeface="+mn-cs"/>
              </a:rPr>
              <a:t>👉 SUBSCRIBE 🤛</a:t>
            </a:r>
          </a:p>
        </p:txBody>
      </p:sp>
      <p:grpSp>
        <p:nvGrpSpPr>
          <p:cNvPr id="93" name="Group 92">
            <a:extLst>
              <a:ext uri="{FF2B5EF4-FFF2-40B4-BE49-F238E27FC236}">
                <a16:creationId xmlns:a16="http://schemas.microsoft.com/office/drawing/2014/main" id="{5B83A90C-84F1-5447-AD58-39D1959A24B4}"/>
              </a:ext>
            </a:extLst>
          </p:cNvPr>
          <p:cNvGrpSpPr/>
          <p:nvPr/>
        </p:nvGrpSpPr>
        <p:grpSpPr>
          <a:xfrm>
            <a:off x="9933509" y="6030554"/>
            <a:ext cx="1394208" cy="271002"/>
            <a:chOff x="6329554" y="5073786"/>
            <a:chExt cx="1394208" cy="271002"/>
          </a:xfrm>
        </p:grpSpPr>
        <p:sp>
          <p:nvSpPr>
            <p:cNvPr id="52" name="Oval 51">
              <a:extLst>
                <a:ext uri="{FF2B5EF4-FFF2-40B4-BE49-F238E27FC236}">
                  <a16:creationId xmlns:a16="http://schemas.microsoft.com/office/drawing/2014/main" id="{A88C5CD2-8D88-4E1A-968C-C3E256B4316C}"/>
                </a:ext>
              </a:extLst>
            </p:cNvPr>
            <p:cNvSpPr/>
            <p:nvPr/>
          </p:nvSpPr>
          <p:spPr>
            <a:xfrm>
              <a:off x="6329554"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2796" y="79305"/>
                    <a:pt x="61005" y="8798"/>
                    <a:pt x="135501" y="0"/>
                  </a:cubicBezTo>
                  <a:cubicBezTo>
                    <a:pt x="198064" y="13688"/>
                    <a:pt x="270176" y="56700"/>
                    <a:pt x="271002" y="135501"/>
                  </a:cubicBezTo>
                  <a:cubicBezTo>
                    <a:pt x="286914" y="198127"/>
                    <a:pt x="197146" y="278393"/>
                    <a:pt x="135501" y="271002"/>
                  </a:cubicBezTo>
                  <a:cubicBezTo>
                    <a:pt x="55556" y="274734"/>
                    <a:pt x="6674" y="199075"/>
                    <a:pt x="0" y="135501"/>
                  </a:cubicBezTo>
                  <a:close/>
                </a:path>
              </a:pathLst>
            </a:custGeom>
            <a:noFill/>
            <a:ln w="38100">
              <a:solidFill>
                <a:srgbClr val="848BBD"/>
              </a:solidFill>
              <a:extLst>
                <a:ext uri="{C807C97D-BFC1-408E-A445-0C87EB9F89A2}">
                  <ask:lineSketchStyleProps xmlns:ask="http://schemas.microsoft.com/office/drawing/2018/sketchyshapes" sd="299826742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EDF9"/>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39CA212B-3524-454E-9129-17FD0E8983F0}"/>
                </a:ext>
              </a:extLst>
            </p:cNvPr>
            <p:cNvSpPr/>
            <p:nvPr/>
          </p:nvSpPr>
          <p:spPr>
            <a:xfrm>
              <a:off x="6891158"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18978" y="63022"/>
                    <a:pt x="61160" y="5077"/>
                    <a:pt x="135501" y="0"/>
                  </a:cubicBezTo>
                  <a:cubicBezTo>
                    <a:pt x="209236" y="-13612"/>
                    <a:pt x="281781" y="53660"/>
                    <a:pt x="271002" y="135501"/>
                  </a:cubicBezTo>
                  <a:cubicBezTo>
                    <a:pt x="286374" y="226287"/>
                    <a:pt x="206527" y="256735"/>
                    <a:pt x="135501" y="271002"/>
                  </a:cubicBezTo>
                  <a:cubicBezTo>
                    <a:pt x="46589" y="276926"/>
                    <a:pt x="3388" y="216276"/>
                    <a:pt x="0" y="135501"/>
                  </a:cubicBezTo>
                  <a:close/>
                </a:path>
              </a:pathLst>
            </a:custGeom>
            <a:noFill/>
            <a:ln w="38100">
              <a:solidFill>
                <a:srgbClr val="848BBD"/>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EDF9"/>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1F302D3-CD70-6BF3-AF07-226D96FB756F}"/>
                </a:ext>
              </a:extLst>
            </p:cNvPr>
            <p:cNvSpPr/>
            <p:nvPr/>
          </p:nvSpPr>
          <p:spPr>
            <a:xfrm>
              <a:off x="7452761"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11818" y="64446"/>
                    <a:pt x="74245" y="17602"/>
                    <a:pt x="135501" y="0"/>
                  </a:cubicBezTo>
                  <a:cubicBezTo>
                    <a:pt x="205745" y="4338"/>
                    <a:pt x="277456" y="57392"/>
                    <a:pt x="271002" y="135501"/>
                  </a:cubicBezTo>
                  <a:cubicBezTo>
                    <a:pt x="263905" y="197762"/>
                    <a:pt x="206716" y="274469"/>
                    <a:pt x="135501" y="271002"/>
                  </a:cubicBezTo>
                  <a:cubicBezTo>
                    <a:pt x="59613" y="252671"/>
                    <a:pt x="11552" y="217755"/>
                    <a:pt x="0" y="135501"/>
                  </a:cubicBezTo>
                  <a:close/>
                </a:path>
              </a:pathLst>
            </a:custGeom>
            <a:noFill/>
            <a:ln w="38100">
              <a:solidFill>
                <a:srgbClr val="848BBD"/>
              </a:solidFill>
              <a:extLst>
                <a:ext uri="{C807C97D-BFC1-408E-A445-0C87EB9F89A2}">
                  <ask:lineSketchStyleProps xmlns:ask="http://schemas.microsoft.com/office/drawing/2018/sketchyshapes" sd="62562501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EDF9"/>
                </a:solidFill>
                <a:effectLst/>
                <a:uLnTx/>
                <a:uFillTx/>
                <a:latin typeface="Calibri" panose="020F0502020204030204"/>
                <a:ea typeface="+mn-ea"/>
                <a:cs typeface="+mn-cs"/>
              </a:endParaRPr>
            </a:p>
          </p:txBody>
        </p:sp>
      </p:grpSp>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9" name="TextBox 8">
            <a:extLst>
              <a:ext uri="{FF2B5EF4-FFF2-40B4-BE49-F238E27FC236}">
                <a16:creationId xmlns:a16="http://schemas.microsoft.com/office/drawing/2014/main" id="{BAB5B874-AB75-A17A-E2C1-BDDFDE8568B3}"/>
              </a:ext>
            </a:extLst>
          </p:cNvPr>
          <p:cNvSpPr txBox="1"/>
          <p:nvPr/>
        </p:nvSpPr>
        <p:spPr>
          <a:xfrm>
            <a:off x="2604080" y="775854"/>
            <a:ext cx="690906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3EDF9"/>
                </a:solidFill>
                <a:effectLst/>
                <a:uLnTx/>
                <a:uFillTx/>
                <a:latin typeface="Tw Cen MT" panose="020B0602020104020603" pitchFamily="34" charset="0"/>
                <a:ea typeface="+mn-ea"/>
                <a:cs typeface="+mn-cs"/>
              </a:rPr>
              <a:t>👇👇👇👇👇👇👇👇👇👇👇👇👇👇👇👇👇👇</a:t>
            </a:r>
          </a:p>
        </p:txBody>
      </p:sp>
      <p:sp>
        <p:nvSpPr>
          <p:cNvPr id="10" name="TextBox 9">
            <a:extLst>
              <a:ext uri="{FF2B5EF4-FFF2-40B4-BE49-F238E27FC236}">
                <a16:creationId xmlns:a16="http://schemas.microsoft.com/office/drawing/2014/main" id="{3EF76A62-99D6-735D-28FC-1F46869B7CCD}"/>
              </a:ext>
            </a:extLst>
          </p:cNvPr>
          <p:cNvSpPr txBox="1"/>
          <p:nvPr/>
        </p:nvSpPr>
        <p:spPr>
          <a:xfrm>
            <a:off x="2604080" y="5812112"/>
            <a:ext cx="690906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72F1B8"/>
                </a:solidFill>
                <a:effectLst/>
                <a:uLnTx/>
                <a:uFillTx/>
                <a:latin typeface="Tw Cen MT" panose="020B0602020104020603" pitchFamily="34" charset="0"/>
                <a:ea typeface="+mn-ea"/>
                <a:cs typeface="+mn-cs"/>
              </a:rPr>
              <a:t>Thanks for your valuable time!</a:t>
            </a:r>
          </a:p>
        </p:txBody>
      </p:sp>
      <p:sp>
        <p:nvSpPr>
          <p:cNvPr id="8" name="TextBox 7">
            <a:extLst>
              <a:ext uri="{FF2B5EF4-FFF2-40B4-BE49-F238E27FC236}">
                <a16:creationId xmlns:a16="http://schemas.microsoft.com/office/drawing/2014/main" id="{199219D3-3B96-4BEF-C5A4-9A2E2F4BE7EB}"/>
              </a:ext>
            </a:extLst>
          </p:cNvPr>
          <p:cNvSpPr txBox="1"/>
          <p:nvPr/>
        </p:nvSpPr>
        <p:spPr>
          <a:xfrm>
            <a:off x="2604080" y="259503"/>
            <a:ext cx="6909068"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03EDF9"/>
                </a:solidFill>
                <a:effectLst/>
                <a:uLnTx/>
                <a:uFillTx/>
                <a:latin typeface="Tw Cen MT" panose="020B0602020104020603" pitchFamily="34" charset="0"/>
                <a:ea typeface="+mn-ea"/>
                <a:cs typeface="+mn-cs"/>
              </a:rPr>
              <a:t>🔴Let me create amazing coding tutorials for you forever!🙂</a:t>
            </a:r>
          </a:p>
        </p:txBody>
      </p:sp>
      <p:sp>
        <p:nvSpPr>
          <p:cNvPr id="2" name="Rectangle 1">
            <a:extLst>
              <a:ext uri="{FF2B5EF4-FFF2-40B4-BE49-F238E27FC236}">
                <a16:creationId xmlns:a16="http://schemas.microsoft.com/office/drawing/2014/main" id="{0232465F-EA5F-9F61-17AE-3ED1D2135079}"/>
              </a:ext>
            </a:extLst>
          </p:cNvPr>
          <p:cNvSpPr/>
          <p:nvPr/>
        </p:nvSpPr>
        <p:spPr>
          <a:xfrm>
            <a:off x="-13031238"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2E0356-A7CD-E5CA-97C9-F065792FAA53}"/>
              </a:ext>
            </a:extLst>
          </p:cNvPr>
          <p:cNvSpPr txBox="1"/>
          <p:nvPr/>
        </p:nvSpPr>
        <p:spPr>
          <a:xfrm rot="16200000">
            <a:off x="-2146459" y="3204124"/>
            <a:ext cx="2549950"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14 Q[A]</a:t>
            </a:r>
          </a:p>
        </p:txBody>
      </p:sp>
      <p:sp>
        <p:nvSpPr>
          <p:cNvPr id="5" name="Rectangle 4">
            <a:extLst>
              <a:ext uri="{FF2B5EF4-FFF2-40B4-BE49-F238E27FC236}">
                <a16:creationId xmlns:a16="http://schemas.microsoft.com/office/drawing/2014/main" id="{23B149B2-ED27-8DCD-9AA9-15D9C96E04E5}"/>
              </a:ext>
            </a:extLst>
          </p:cNvPr>
          <p:cNvSpPr/>
          <p:nvPr/>
        </p:nvSpPr>
        <p:spPr>
          <a:xfrm>
            <a:off x="-13808496" y="1191"/>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63DA8AE-4DC0-26E9-7F03-46DCCA45118E}"/>
              </a:ext>
            </a:extLst>
          </p:cNvPr>
          <p:cNvSpPr txBox="1"/>
          <p:nvPr/>
        </p:nvSpPr>
        <p:spPr>
          <a:xfrm rot="16200000">
            <a:off x="-2909467" y="3204126"/>
            <a:ext cx="2549948"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14 Q[B]</a:t>
            </a:r>
          </a:p>
        </p:txBody>
      </p:sp>
      <p:sp>
        <p:nvSpPr>
          <p:cNvPr id="11" name="Rectangle 10">
            <a:extLst>
              <a:ext uri="{FF2B5EF4-FFF2-40B4-BE49-F238E27FC236}">
                <a16:creationId xmlns:a16="http://schemas.microsoft.com/office/drawing/2014/main" id="{7D6CA6F2-0CC0-EDA1-DCB1-FAA118F7DE67}"/>
              </a:ext>
            </a:extLst>
          </p:cNvPr>
          <p:cNvSpPr/>
          <p:nvPr/>
        </p:nvSpPr>
        <p:spPr>
          <a:xfrm>
            <a:off x="-14553928"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5BBA0AB9-80A2-17A3-12C8-089555E232AC}"/>
              </a:ext>
            </a:extLst>
          </p:cNvPr>
          <p:cNvSpPr txBox="1"/>
          <p:nvPr/>
        </p:nvSpPr>
        <p:spPr>
          <a:xfrm rot="16200000">
            <a:off x="-3669150" y="3204125"/>
            <a:ext cx="2549952" cy="6463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8BBD"/>
                </a:solidFill>
                <a:effectLst/>
                <a:uLnTx/>
                <a:uFillTx/>
                <a:latin typeface="Tw Cen MT" panose="020B0602020104020603" pitchFamily="34" charset="0"/>
                <a:ea typeface="+mn-ea"/>
                <a:cs typeface="+mn-cs"/>
              </a:rPr>
              <a:t>CH 14 Q[C]</a:t>
            </a:r>
          </a:p>
        </p:txBody>
      </p:sp>
      <p:grpSp>
        <p:nvGrpSpPr>
          <p:cNvPr id="15" name="Group 14">
            <a:extLst>
              <a:ext uri="{FF2B5EF4-FFF2-40B4-BE49-F238E27FC236}">
                <a16:creationId xmlns:a16="http://schemas.microsoft.com/office/drawing/2014/main" id="{EC4590BB-A120-8868-B988-396828620EF0}"/>
              </a:ext>
            </a:extLst>
          </p:cNvPr>
          <p:cNvGrpSpPr/>
          <p:nvPr/>
        </p:nvGrpSpPr>
        <p:grpSpPr>
          <a:xfrm>
            <a:off x="789511" y="6030554"/>
            <a:ext cx="1394208" cy="271002"/>
            <a:chOff x="6329554" y="5073786"/>
            <a:chExt cx="1394208" cy="271002"/>
          </a:xfrm>
        </p:grpSpPr>
        <p:sp>
          <p:nvSpPr>
            <p:cNvPr id="16" name="Oval 15">
              <a:extLst>
                <a:ext uri="{FF2B5EF4-FFF2-40B4-BE49-F238E27FC236}">
                  <a16:creationId xmlns:a16="http://schemas.microsoft.com/office/drawing/2014/main" id="{A8BA933E-24DD-DE7A-D082-9C0905B18FCE}"/>
                </a:ext>
              </a:extLst>
            </p:cNvPr>
            <p:cNvSpPr/>
            <p:nvPr/>
          </p:nvSpPr>
          <p:spPr>
            <a:xfrm>
              <a:off x="6329554"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2796" y="79305"/>
                    <a:pt x="61005" y="8798"/>
                    <a:pt x="135501" y="0"/>
                  </a:cubicBezTo>
                  <a:cubicBezTo>
                    <a:pt x="198064" y="13688"/>
                    <a:pt x="270176" y="56700"/>
                    <a:pt x="271002" y="135501"/>
                  </a:cubicBezTo>
                  <a:cubicBezTo>
                    <a:pt x="286914" y="198127"/>
                    <a:pt x="197146" y="278393"/>
                    <a:pt x="135501" y="271002"/>
                  </a:cubicBezTo>
                  <a:cubicBezTo>
                    <a:pt x="55556" y="274734"/>
                    <a:pt x="6674" y="199075"/>
                    <a:pt x="0" y="135501"/>
                  </a:cubicBezTo>
                  <a:close/>
                </a:path>
              </a:pathLst>
            </a:custGeom>
            <a:noFill/>
            <a:ln w="38100">
              <a:solidFill>
                <a:srgbClr val="848BBD"/>
              </a:solidFill>
              <a:extLst>
                <a:ext uri="{C807C97D-BFC1-408E-A445-0C87EB9F89A2}">
                  <ask:lineSketchStyleProps xmlns:ask="http://schemas.microsoft.com/office/drawing/2018/sketchyshapes" sd="299826742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EDF9"/>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8E384902-0747-0A7B-7DB1-8145DBA8F43F}"/>
                </a:ext>
              </a:extLst>
            </p:cNvPr>
            <p:cNvSpPr/>
            <p:nvPr/>
          </p:nvSpPr>
          <p:spPr>
            <a:xfrm>
              <a:off x="6891158"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18978" y="63022"/>
                    <a:pt x="61160" y="5077"/>
                    <a:pt x="135501" y="0"/>
                  </a:cubicBezTo>
                  <a:cubicBezTo>
                    <a:pt x="209236" y="-13612"/>
                    <a:pt x="281781" y="53660"/>
                    <a:pt x="271002" y="135501"/>
                  </a:cubicBezTo>
                  <a:cubicBezTo>
                    <a:pt x="286374" y="226287"/>
                    <a:pt x="206527" y="256735"/>
                    <a:pt x="135501" y="271002"/>
                  </a:cubicBezTo>
                  <a:cubicBezTo>
                    <a:pt x="46589" y="276926"/>
                    <a:pt x="3388" y="216276"/>
                    <a:pt x="0" y="135501"/>
                  </a:cubicBezTo>
                  <a:close/>
                </a:path>
              </a:pathLst>
            </a:custGeom>
            <a:noFill/>
            <a:ln w="38100">
              <a:solidFill>
                <a:srgbClr val="848BBD"/>
              </a:solidFill>
              <a:extLst>
                <a:ext uri="{C807C97D-BFC1-408E-A445-0C87EB9F89A2}">
                  <ask:lineSketchStyleProps xmlns:ask="http://schemas.microsoft.com/office/drawing/2018/sketchyshapes" sd="87876019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EDF9"/>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91DE34F-52A0-20F2-4599-C975ECA129B9}"/>
                </a:ext>
              </a:extLst>
            </p:cNvPr>
            <p:cNvSpPr/>
            <p:nvPr/>
          </p:nvSpPr>
          <p:spPr>
            <a:xfrm>
              <a:off x="7452761" y="5073786"/>
              <a:ext cx="271001" cy="271002"/>
            </a:xfrm>
            <a:custGeom>
              <a:avLst/>
              <a:gdLst>
                <a:gd name="connsiteX0" fmla="*/ 0 w 271001"/>
                <a:gd name="connsiteY0" fmla="*/ 135501 h 271002"/>
                <a:gd name="connsiteX1" fmla="*/ 135501 w 271001"/>
                <a:gd name="connsiteY1" fmla="*/ 0 h 271002"/>
                <a:gd name="connsiteX2" fmla="*/ 271002 w 271001"/>
                <a:gd name="connsiteY2" fmla="*/ 135501 h 271002"/>
                <a:gd name="connsiteX3" fmla="*/ 135501 w 271001"/>
                <a:gd name="connsiteY3" fmla="*/ 271002 h 271002"/>
                <a:gd name="connsiteX4" fmla="*/ 0 w 271001"/>
                <a:gd name="connsiteY4" fmla="*/ 135501 h 271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01" h="271002" extrusionOk="0">
                  <a:moveTo>
                    <a:pt x="0" y="135501"/>
                  </a:moveTo>
                  <a:cubicBezTo>
                    <a:pt x="11818" y="64446"/>
                    <a:pt x="74245" y="17602"/>
                    <a:pt x="135501" y="0"/>
                  </a:cubicBezTo>
                  <a:cubicBezTo>
                    <a:pt x="205745" y="4338"/>
                    <a:pt x="277456" y="57392"/>
                    <a:pt x="271002" y="135501"/>
                  </a:cubicBezTo>
                  <a:cubicBezTo>
                    <a:pt x="263905" y="197762"/>
                    <a:pt x="206716" y="274469"/>
                    <a:pt x="135501" y="271002"/>
                  </a:cubicBezTo>
                  <a:cubicBezTo>
                    <a:pt x="59613" y="252671"/>
                    <a:pt x="11552" y="217755"/>
                    <a:pt x="0" y="135501"/>
                  </a:cubicBezTo>
                  <a:close/>
                </a:path>
              </a:pathLst>
            </a:custGeom>
            <a:noFill/>
            <a:ln w="38100">
              <a:solidFill>
                <a:srgbClr val="848BBD"/>
              </a:solidFill>
              <a:extLst>
                <a:ext uri="{C807C97D-BFC1-408E-A445-0C87EB9F89A2}">
                  <ask:lineSketchStyleProps xmlns:ask="http://schemas.microsoft.com/office/drawing/2018/sketchyshapes" sd="625625018">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3EDF9"/>
                </a:solidFill>
                <a:effectLst/>
                <a:uLnTx/>
                <a:uFillTx/>
                <a:latin typeface="Calibri" panose="020F0502020204030204"/>
                <a:ea typeface="+mn-ea"/>
                <a:cs typeface="+mn-cs"/>
              </a:endParaRPr>
            </a:p>
          </p:txBody>
        </p:sp>
      </p:grpSp>
      <p:sp>
        <p:nvSpPr>
          <p:cNvPr id="19" name="Rectangle 18">
            <a:extLst>
              <a:ext uri="{FF2B5EF4-FFF2-40B4-BE49-F238E27FC236}">
                <a16:creationId xmlns:a16="http://schemas.microsoft.com/office/drawing/2014/main" id="{68F79DD1-F776-81F3-45AC-1B9957E8C669}"/>
              </a:ext>
            </a:extLst>
          </p:cNvPr>
          <p:cNvSpPr/>
          <p:nvPr/>
        </p:nvSpPr>
        <p:spPr>
          <a:xfrm>
            <a:off x="2964998" y="2782320"/>
            <a:ext cx="5514822" cy="3029792"/>
          </a:xfrm>
          <a:prstGeom prst="rect">
            <a:avLst/>
          </a:prstGeom>
          <a:solidFill>
            <a:srgbClr val="868CBD"/>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48BBD"/>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0810BF0A-7A4F-F698-1CE0-09747C444655}"/>
              </a:ext>
            </a:extLst>
          </p:cNvPr>
          <p:cNvSpPr txBox="1"/>
          <p:nvPr/>
        </p:nvSpPr>
        <p:spPr>
          <a:xfrm>
            <a:off x="228940" y="3110380"/>
            <a:ext cx="290554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8B39"/>
                </a:solidFill>
                <a:effectLst/>
                <a:uLnTx/>
                <a:uFillTx/>
                <a:latin typeface="Tw Cen MT" panose="020B0602020104020603" pitchFamily="34" charset="0"/>
                <a:ea typeface="+mn-ea"/>
                <a:cs typeface="+mn-cs"/>
              </a:rPr>
              <a:t>CHAPTER 14 SOLUTIONS</a:t>
            </a:r>
          </a:p>
        </p:txBody>
      </p:sp>
      <p:sp>
        <p:nvSpPr>
          <p:cNvPr id="21" name="TextBox 20">
            <a:extLst>
              <a:ext uri="{FF2B5EF4-FFF2-40B4-BE49-F238E27FC236}">
                <a16:creationId xmlns:a16="http://schemas.microsoft.com/office/drawing/2014/main" id="{61C52BFC-2495-D001-3911-769ADC2B4BEB}"/>
              </a:ext>
            </a:extLst>
          </p:cNvPr>
          <p:cNvSpPr txBox="1"/>
          <p:nvPr/>
        </p:nvSpPr>
        <p:spPr>
          <a:xfrm>
            <a:off x="8690000" y="3107741"/>
            <a:ext cx="353786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B70D7"/>
                </a:solidFill>
                <a:effectLst/>
                <a:uLnTx/>
                <a:uFillTx/>
                <a:latin typeface="Tw Cen MT" panose="020B0602020104020603" pitchFamily="34" charset="0"/>
                <a:ea typeface="+mn-ea"/>
                <a:cs typeface="+mn-cs"/>
              </a:rPr>
              <a:t>MULTIDIMENSIONAL ARRAYS</a:t>
            </a:r>
          </a:p>
        </p:txBody>
      </p:sp>
      <p:pic>
        <p:nvPicPr>
          <p:cNvPr id="23" name="Graphic 22" descr="A flying arrow">
            <a:extLst>
              <a:ext uri="{FF2B5EF4-FFF2-40B4-BE49-F238E27FC236}">
                <a16:creationId xmlns:a16="http://schemas.microsoft.com/office/drawing/2014/main" id="{D5E86729-3DAB-C426-12C4-9B7EF167CB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511" y="4526066"/>
            <a:ext cx="1619250" cy="990600"/>
          </a:xfrm>
          <a:prstGeom prst="rect">
            <a:avLst/>
          </a:prstGeom>
        </p:spPr>
      </p:pic>
      <p:pic>
        <p:nvPicPr>
          <p:cNvPr id="26" name="Graphic 25" descr="A flying arrow">
            <a:extLst>
              <a:ext uri="{FF2B5EF4-FFF2-40B4-BE49-F238E27FC236}">
                <a16:creationId xmlns:a16="http://schemas.microsoft.com/office/drawing/2014/main" id="{A29749AA-BB26-E96F-6FC5-52D68DB507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646578" y="4526066"/>
            <a:ext cx="1619250" cy="990600"/>
          </a:xfrm>
          <a:prstGeom prst="rect">
            <a:avLst/>
          </a:prstGeom>
        </p:spPr>
      </p:pic>
    </p:spTree>
    <p:extLst>
      <p:ext uri="{BB962C8B-B14F-4D97-AF65-F5344CB8AC3E}">
        <p14:creationId xmlns:p14="http://schemas.microsoft.com/office/powerpoint/2010/main" val="566799920"/>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repeatCount="indefinite"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ppt_x</p:attrName>
                                        </p:attrNameLst>
                                      </p:cBhvr>
                                      <p:tavLst>
                                        <p:tav tm="0">
                                          <p:val>
                                            <p:strVal val="#ppt_x"/>
                                          </p:val>
                                        </p:tav>
                                        <p:tav tm="100000">
                                          <p:val>
                                            <p:strVal val="#ppt_x"/>
                                          </p:val>
                                        </p:tav>
                                      </p:tavLst>
                                    </p:anim>
                                    <p:anim calcmode="lin" valueType="num">
                                      <p:cBhvr>
                                        <p:cTn id="9" dur="2000" fill="hold"/>
                                        <p:tgtEl>
                                          <p:spTgt spid="9"/>
                                        </p:tgtEl>
                                        <p:attrNameLst>
                                          <p:attrName>ppt_y</p:attrName>
                                        </p:attrNameLst>
                                      </p:cBhvr>
                                      <p:tavLst>
                                        <p:tav tm="0">
                                          <p:val>
                                            <p:strVal val="#ppt_y-.1"/>
                                          </p:val>
                                        </p:tav>
                                        <p:tav tm="100000">
                                          <p:val>
                                            <p:strVal val="#ppt_y"/>
                                          </p:val>
                                        </p:tav>
                                      </p:tavLst>
                                    </p:anim>
                                  </p:childTnLst>
                                </p:cTn>
                              </p:par>
                              <p:par>
                                <p:cTn id="10" presetID="50" presetClass="entr" presetSubtype="0" decel="10000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750" fill="hold"/>
                                        <p:tgtEl>
                                          <p:spTgt spid="19"/>
                                        </p:tgtEl>
                                        <p:attrNameLst>
                                          <p:attrName>ppt_w</p:attrName>
                                        </p:attrNameLst>
                                      </p:cBhvr>
                                      <p:tavLst>
                                        <p:tav tm="0">
                                          <p:val>
                                            <p:strVal val="#ppt_w+.3"/>
                                          </p:val>
                                        </p:tav>
                                        <p:tav tm="100000">
                                          <p:val>
                                            <p:strVal val="#ppt_w"/>
                                          </p:val>
                                        </p:tav>
                                      </p:tavLst>
                                    </p:anim>
                                    <p:anim calcmode="lin" valueType="num">
                                      <p:cBhvr>
                                        <p:cTn id="13" dur="750" fill="hold"/>
                                        <p:tgtEl>
                                          <p:spTgt spid="19"/>
                                        </p:tgtEl>
                                        <p:attrNameLst>
                                          <p:attrName>ppt_h</p:attrName>
                                        </p:attrNameLst>
                                      </p:cBhvr>
                                      <p:tavLst>
                                        <p:tav tm="0">
                                          <p:val>
                                            <p:strVal val="#ppt_h"/>
                                          </p:val>
                                        </p:tav>
                                        <p:tav tm="100000">
                                          <p:val>
                                            <p:strVal val="#ppt_h"/>
                                          </p:val>
                                        </p:tav>
                                      </p:tavLst>
                                    </p:anim>
                                    <p:animEffect transition="in" filter="fade">
                                      <p:cBhvr>
                                        <p:cTn id="14" dur="750"/>
                                        <p:tgtEl>
                                          <p:spTgt spid="19"/>
                                        </p:tgtEl>
                                      </p:cBhvr>
                                    </p:animEffect>
                                  </p:childTnLst>
                                </p:cTn>
                              </p:par>
                              <p:par>
                                <p:cTn id="15" presetID="26" presetClass="emph" presetSubtype="0" repeatCount="indefinite" fill="hold" grpId="1" nodeType="withEffect">
                                  <p:stCondLst>
                                    <p:cond delay="0"/>
                                  </p:stCondLst>
                                  <p:childTnLst>
                                    <p:animEffect transition="out" filter="fade">
                                      <p:cBhvr>
                                        <p:cTn id="16" dur="500" tmFilter="0, 0; .2, .5; .8, .5; 1, 0"/>
                                        <p:tgtEl>
                                          <p:spTgt spid="19"/>
                                        </p:tgtEl>
                                      </p:cBhvr>
                                    </p:animEffect>
                                    <p:animScale>
                                      <p:cBhvr>
                                        <p:cTn id="17"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animBg="1"/>
      <p:bldP spid="19" grpId="1"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rgbClr val="320140"/>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pic>
        <p:nvPicPr>
          <p:cNvPr id="14" name="Picture 13">
            <a:extLst>
              <a:ext uri="{FF2B5EF4-FFF2-40B4-BE49-F238E27FC236}">
                <a16:creationId xmlns:a16="http://schemas.microsoft.com/office/drawing/2014/main" id="{BEF8F3EE-F8EF-AFAD-BF36-8586577FBE9B}"/>
              </a:ext>
            </a:extLst>
          </p:cNvPr>
          <p:cNvPicPr>
            <a:picLocks noChangeAspect="1"/>
          </p:cNvPicPr>
          <p:nvPr/>
        </p:nvPicPr>
        <p:blipFill>
          <a:blip r:embed="rId2"/>
          <a:stretch>
            <a:fillRect/>
          </a:stretch>
        </p:blipFill>
        <p:spPr>
          <a:xfrm>
            <a:off x="601637" y="493732"/>
            <a:ext cx="6580255" cy="6008668"/>
          </a:xfrm>
          <a:prstGeom prst="rect">
            <a:avLst/>
          </a:prstGeom>
        </p:spPr>
      </p:pic>
      <p:pic>
        <p:nvPicPr>
          <p:cNvPr id="119" name="Picture 118">
            <a:extLst>
              <a:ext uri="{FF2B5EF4-FFF2-40B4-BE49-F238E27FC236}">
                <a16:creationId xmlns:a16="http://schemas.microsoft.com/office/drawing/2014/main" id="{90AC9F13-E5A6-3247-98B9-A45E7DBD5E5E}"/>
              </a:ext>
            </a:extLst>
          </p:cNvPr>
          <p:cNvPicPr>
            <a:picLocks noChangeAspect="1"/>
          </p:cNvPicPr>
          <p:nvPr/>
        </p:nvPicPr>
        <p:blipFill>
          <a:blip r:embed="rId3"/>
          <a:stretch>
            <a:fillRect/>
          </a:stretch>
        </p:blipFill>
        <p:spPr>
          <a:xfrm>
            <a:off x="4765649" y="1526359"/>
            <a:ext cx="1739989" cy="571529"/>
          </a:xfrm>
          <a:prstGeom prst="rect">
            <a:avLst/>
          </a:prstGeom>
        </p:spPr>
      </p:pic>
      <p:pic>
        <p:nvPicPr>
          <p:cNvPr id="3" name="Picture 2">
            <a:extLst>
              <a:ext uri="{FF2B5EF4-FFF2-40B4-BE49-F238E27FC236}">
                <a16:creationId xmlns:a16="http://schemas.microsoft.com/office/drawing/2014/main" id="{1E9DAE0D-3FFB-6BB0-D08E-A252EF1BFDA0}"/>
              </a:ext>
            </a:extLst>
          </p:cNvPr>
          <p:cNvPicPr>
            <a:picLocks noChangeAspect="1"/>
          </p:cNvPicPr>
          <p:nvPr/>
        </p:nvPicPr>
        <p:blipFill>
          <a:blip r:embed="rId4"/>
          <a:stretch>
            <a:fillRect/>
          </a:stretch>
        </p:blipFill>
        <p:spPr>
          <a:xfrm>
            <a:off x="7453037" y="493732"/>
            <a:ext cx="3216614" cy="5849992"/>
          </a:xfrm>
          <a:prstGeom prst="rect">
            <a:avLst/>
          </a:prstGeom>
        </p:spPr>
      </p:pic>
    </p:spTree>
    <p:extLst>
      <p:ext uri="{BB962C8B-B14F-4D97-AF65-F5344CB8AC3E}">
        <p14:creationId xmlns:p14="http://schemas.microsoft.com/office/powerpoint/2010/main" val="162755701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(d)</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6" y="699521"/>
            <a:ext cx="6162757" cy="4031873"/>
          </a:xfrm>
          <a:prstGeom prst="rect">
            <a:avLst/>
          </a:prstGeom>
          <a:solidFill>
            <a:srgbClr val="262335"/>
          </a:solidFill>
        </p:spPr>
        <p:txBody>
          <a:bodyPr wrap="square">
            <a:spAutoFit/>
          </a:bodyPr>
          <a:lstStyle/>
          <a:p>
            <a:r>
              <a:rPr lang="en-US" sz="3200" b="0" dirty="0">
                <a:solidFill>
                  <a:srgbClr val="72F1B8"/>
                </a:solidFill>
                <a:effectLst/>
                <a:latin typeface="Consolas" panose="020B0609020204030204" pitchFamily="49" charset="0"/>
              </a:rPr>
              <a:t>#include</a:t>
            </a:r>
            <a:r>
              <a:rPr lang="en-US" sz="3200" b="0" dirty="0">
                <a:solidFill>
                  <a:srgbClr val="BBBBBB"/>
                </a:solidFill>
                <a:effectLst/>
                <a:latin typeface="Consolas" panose="020B0609020204030204" pitchFamily="49" charset="0"/>
              </a:rPr>
              <a:t> </a:t>
            </a:r>
            <a:r>
              <a:rPr lang="en-US" sz="3200" b="0" dirty="0">
                <a:solidFill>
                  <a:srgbClr val="FF8B39"/>
                </a:solidFill>
                <a:effectLst/>
                <a:latin typeface="Consolas" panose="020B0609020204030204" pitchFamily="49" charset="0"/>
              </a:rPr>
              <a:t>&lt;</a:t>
            </a:r>
            <a:r>
              <a:rPr lang="en-US" sz="3200" b="0" dirty="0" err="1">
                <a:solidFill>
                  <a:srgbClr val="FF8B39"/>
                </a:solidFill>
                <a:effectLst/>
                <a:latin typeface="Consolas" panose="020B0609020204030204" pitchFamily="49" charset="0"/>
              </a:rPr>
              <a:t>stdio.h</a:t>
            </a:r>
            <a:r>
              <a:rPr lang="en-US" sz="3200" b="0" dirty="0">
                <a:solidFill>
                  <a:srgbClr val="FF8B39"/>
                </a:solidFill>
                <a:effectLst/>
                <a:latin typeface="Consolas" panose="020B0609020204030204" pitchFamily="49" charset="0"/>
              </a:rPr>
              <a:t>&gt;</a:t>
            </a:r>
            <a:endParaRPr lang="en-US" sz="3200" b="0" dirty="0">
              <a:solidFill>
                <a:srgbClr val="BBBBBB"/>
              </a:solidFill>
              <a:effectLst/>
              <a:latin typeface="Consolas" panose="020B0609020204030204" pitchFamily="49" charset="0"/>
            </a:endParaRPr>
          </a:p>
          <a:p>
            <a:r>
              <a:rPr lang="en-US" sz="3200" b="0" dirty="0">
                <a:solidFill>
                  <a:srgbClr val="FEDE5D"/>
                </a:solidFill>
                <a:effectLst/>
                <a:latin typeface="Consolas" panose="020B0609020204030204" pitchFamily="49" charset="0"/>
              </a:rPr>
              <a:t>int</a:t>
            </a:r>
            <a:r>
              <a:rPr lang="en-US" sz="3200" b="0" dirty="0">
                <a:solidFill>
                  <a:srgbClr val="BBBBBB"/>
                </a:solidFill>
                <a:effectLst/>
                <a:latin typeface="Consolas" panose="020B0609020204030204" pitchFamily="49" charset="0"/>
              </a:rPr>
              <a:t> </a:t>
            </a:r>
            <a:r>
              <a:rPr lang="en-US" sz="3200" b="0" dirty="0">
                <a:solidFill>
                  <a:srgbClr val="36F9F6"/>
                </a:solidFill>
                <a:effectLst/>
                <a:latin typeface="Consolas" panose="020B0609020204030204" pitchFamily="49" charset="0"/>
              </a:rPr>
              <a:t>main</a:t>
            </a:r>
            <a:r>
              <a:rPr lang="en-US" sz="3200" b="0" dirty="0">
                <a:solidFill>
                  <a:srgbClr val="BBBBBB"/>
                </a:solidFill>
                <a:effectLst/>
                <a:latin typeface="Consolas" panose="020B0609020204030204" pitchFamily="49" charset="0"/>
              </a:rPr>
              <a:t>() </a:t>
            </a:r>
          </a:p>
          <a:p>
            <a:r>
              <a:rPr lang="en-US" sz="3200" b="0" dirty="0">
                <a:solidFill>
                  <a:srgbClr val="BBBBBB"/>
                </a:solidFill>
                <a:effectLst/>
                <a:latin typeface="Consolas" panose="020B0609020204030204" pitchFamily="49" charset="0"/>
              </a:rPr>
              <a:t>{</a:t>
            </a:r>
          </a:p>
          <a:p>
            <a:r>
              <a:rPr lang="en-US" sz="3200" b="0" dirty="0">
                <a:solidFill>
                  <a:srgbClr val="BBBBBB"/>
                </a:solidFill>
                <a:effectLst/>
                <a:latin typeface="Consolas" panose="020B0609020204030204" pitchFamily="49" charset="0"/>
              </a:rPr>
              <a:t>    </a:t>
            </a:r>
            <a:r>
              <a:rPr lang="en-US" sz="3200" b="0" dirty="0">
                <a:solidFill>
                  <a:srgbClr val="FEDE5D"/>
                </a:solidFill>
                <a:effectLst/>
                <a:latin typeface="Consolas" panose="020B0609020204030204" pitchFamily="49" charset="0"/>
              </a:rPr>
              <a:t>int</a:t>
            </a:r>
            <a:r>
              <a:rPr lang="en-US" sz="3200" b="0" dirty="0">
                <a:solidFill>
                  <a:srgbClr val="BBBBBB"/>
                </a:solidFill>
                <a:effectLst/>
                <a:latin typeface="Consolas" panose="020B0609020204030204" pitchFamily="49" charset="0"/>
              </a:rPr>
              <a:t> </a:t>
            </a:r>
            <a:r>
              <a:rPr lang="en-US" sz="3200" b="0" dirty="0">
                <a:solidFill>
                  <a:srgbClr val="FF7EDB"/>
                </a:solidFill>
                <a:effectLst/>
                <a:latin typeface="Consolas" panose="020B0609020204030204" pitchFamily="49" charset="0"/>
              </a:rPr>
              <a:t>x</a:t>
            </a:r>
            <a:r>
              <a:rPr lang="en-US" sz="3200" b="0" dirty="0">
                <a:solidFill>
                  <a:srgbClr val="BBBBBB"/>
                </a:solidFill>
                <a:effectLst/>
                <a:latin typeface="Consolas" panose="020B0609020204030204" pitchFamily="49" charset="0"/>
              </a:rPr>
              <a:t> </a:t>
            </a:r>
            <a:r>
              <a:rPr lang="en-US" sz="3200" b="0" dirty="0">
                <a:solidFill>
                  <a:srgbClr val="FFFFFF"/>
                </a:solidFill>
                <a:effectLst/>
                <a:latin typeface="Consolas" panose="020B0609020204030204" pitchFamily="49" charset="0"/>
              </a:rPr>
              <a:t>=</a:t>
            </a:r>
            <a:r>
              <a:rPr lang="en-US" sz="3200" b="0" dirty="0">
                <a:solidFill>
                  <a:srgbClr val="BBBBBB"/>
                </a:solidFill>
                <a:effectLst/>
                <a:latin typeface="Consolas" panose="020B0609020204030204" pitchFamily="49" charset="0"/>
              </a:rPr>
              <a:t> </a:t>
            </a:r>
            <a:r>
              <a:rPr lang="en-US" sz="3200" b="0" dirty="0">
                <a:solidFill>
                  <a:srgbClr val="F97E72"/>
                </a:solidFill>
                <a:effectLst/>
                <a:latin typeface="Consolas" panose="020B0609020204030204" pitchFamily="49" charset="0"/>
              </a:rPr>
              <a:t>10</a:t>
            </a:r>
            <a:r>
              <a:rPr lang="en-US" sz="3200" b="0" dirty="0">
                <a:solidFill>
                  <a:srgbClr val="BBBBBB"/>
                </a:solidFill>
                <a:effectLst/>
                <a:latin typeface="Consolas" panose="020B0609020204030204" pitchFamily="49" charset="0"/>
              </a:rPr>
              <a:t>; </a:t>
            </a:r>
          </a:p>
          <a:p>
            <a:r>
              <a:rPr lang="en-US" sz="3200" b="0" dirty="0">
                <a:solidFill>
                  <a:srgbClr val="BBBBBB"/>
                </a:solidFill>
                <a:effectLst/>
                <a:latin typeface="Consolas" panose="020B0609020204030204" pitchFamily="49" charset="0"/>
              </a:rPr>
              <a:t>    </a:t>
            </a:r>
            <a:r>
              <a:rPr lang="en-US" sz="3200" b="0" dirty="0">
                <a:solidFill>
                  <a:srgbClr val="FEDE5D"/>
                </a:solidFill>
                <a:effectLst/>
                <a:latin typeface="Consolas" panose="020B0609020204030204" pitchFamily="49" charset="0"/>
              </a:rPr>
              <a:t>if</a:t>
            </a:r>
            <a:r>
              <a:rPr lang="en-US" sz="3200" b="0" dirty="0">
                <a:solidFill>
                  <a:srgbClr val="BBBBBB"/>
                </a:solidFill>
                <a:effectLst/>
                <a:latin typeface="Consolas" panose="020B0609020204030204" pitchFamily="49" charset="0"/>
              </a:rPr>
              <a:t> (</a:t>
            </a:r>
            <a:r>
              <a:rPr lang="en-US" sz="3200" b="0" dirty="0">
                <a:solidFill>
                  <a:srgbClr val="FF7EDB"/>
                </a:solidFill>
                <a:effectLst/>
                <a:latin typeface="Consolas" panose="020B0609020204030204" pitchFamily="49" charset="0"/>
              </a:rPr>
              <a:t>x</a:t>
            </a:r>
            <a:r>
              <a:rPr lang="en-US" sz="3200" b="0" dirty="0">
                <a:solidFill>
                  <a:srgbClr val="BBBBBB"/>
                </a:solidFill>
                <a:effectLst/>
                <a:latin typeface="Consolas" panose="020B0609020204030204" pitchFamily="49" charset="0"/>
              </a:rPr>
              <a:t> </a:t>
            </a:r>
            <a:r>
              <a:rPr lang="en-US" sz="3200" b="0" dirty="0">
                <a:solidFill>
                  <a:srgbClr val="FEDE5D"/>
                </a:solidFill>
                <a:effectLst/>
                <a:latin typeface="Consolas" panose="020B0609020204030204" pitchFamily="49" charset="0"/>
              </a:rPr>
              <a:t>&gt;=</a:t>
            </a:r>
            <a:r>
              <a:rPr lang="en-US" sz="3200" b="0" dirty="0">
                <a:solidFill>
                  <a:srgbClr val="BBBBBB"/>
                </a:solidFill>
                <a:effectLst/>
                <a:latin typeface="Consolas" panose="020B0609020204030204" pitchFamily="49" charset="0"/>
              </a:rPr>
              <a:t> </a:t>
            </a:r>
            <a:r>
              <a:rPr lang="en-US" sz="3200" b="0" dirty="0">
                <a:solidFill>
                  <a:srgbClr val="F97E72"/>
                </a:solidFill>
                <a:effectLst/>
                <a:latin typeface="Consolas" panose="020B0609020204030204" pitchFamily="49" charset="0"/>
              </a:rPr>
              <a:t>2</a:t>
            </a:r>
            <a:r>
              <a:rPr lang="en-US" sz="3200" b="0" dirty="0">
                <a:solidFill>
                  <a:srgbClr val="BBBBBB"/>
                </a:solidFill>
                <a:effectLst/>
                <a:latin typeface="Consolas" panose="020B0609020204030204" pitchFamily="49" charset="0"/>
              </a:rPr>
              <a:t>) then</a:t>
            </a:r>
          </a:p>
          <a:p>
            <a:r>
              <a:rPr lang="en-US" sz="3200" b="0" dirty="0">
                <a:solidFill>
                  <a:srgbClr val="BBBBBB"/>
                </a:solidFill>
                <a:effectLst/>
                <a:latin typeface="Consolas" panose="020B0609020204030204" pitchFamily="49" charset="0"/>
              </a:rPr>
              <a:t>        </a:t>
            </a:r>
            <a:r>
              <a:rPr lang="en-US" sz="3200" b="0" dirty="0" err="1">
                <a:solidFill>
                  <a:srgbClr val="36F9F6"/>
                </a:solidFill>
                <a:effectLst/>
                <a:latin typeface="Consolas" panose="020B0609020204030204" pitchFamily="49" charset="0"/>
              </a:rPr>
              <a:t>printf</a:t>
            </a:r>
            <a:r>
              <a:rPr lang="en-US" sz="3200" b="0" dirty="0">
                <a:solidFill>
                  <a:srgbClr val="BBBBBB"/>
                </a:solidFill>
                <a:effectLst/>
                <a:latin typeface="Consolas" panose="020B0609020204030204" pitchFamily="49" charset="0"/>
              </a:rPr>
              <a:t>(</a:t>
            </a:r>
            <a:r>
              <a:rPr lang="en-US" sz="3200" b="0" dirty="0">
                <a:solidFill>
                  <a:srgbClr val="FF8B39"/>
                </a:solidFill>
                <a:effectLst/>
                <a:latin typeface="Consolas" panose="020B0609020204030204" pitchFamily="49" charset="0"/>
              </a:rPr>
              <a:t>"</a:t>
            </a:r>
            <a:r>
              <a:rPr lang="en-US" sz="3200" b="0" i="1" dirty="0">
                <a:solidFill>
                  <a:srgbClr val="72F1B8"/>
                </a:solidFill>
                <a:effectLst/>
                <a:latin typeface="Consolas" panose="020B0609020204030204" pitchFamily="49" charset="0"/>
              </a:rPr>
              <a:t>%d</a:t>
            </a:r>
            <a:r>
              <a:rPr lang="en-US" sz="3200" b="0" dirty="0">
                <a:solidFill>
                  <a:srgbClr val="36F9F6"/>
                </a:solidFill>
                <a:effectLst/>
                <a:latin typeface="Consolas" panose="020B0609020204030204" pitchFamily="49" charset="0"/>
              </a:rPr>
              <a:t>\n</a:t>
            </a:r>
            <a:r>
              <a:rPr lang="en-US" sz="3200" b="0" dirty="0">
                <a:solidFill>
                  <a:srgbClr val="FF8B39"/>
                </a:solidFill>
                <a:effectLst/>
                <a:latin typeface="Consolas" panose="020B0609020204030204" pitchFamily="49" charset="0"/>
              </a:rPr>
              <a:t>"</a:t>
            </a:r>
            <a:r>
              <a:rPr lang="en-US" sz="3200" b="0" dirty="0">
                <a:solidFill>
                  <a:srgbClr val="BBBBBB"/>
                </a:solidFill>
                <a:effectLst/>
                <a:latin typeface="Consolas" panose="020B0609020204030204" pitchFamily="49" charset="0"/>
              </a:rPr>
              <a:t>, </a:t>
            </a:r>
            <a:r>
              <a:rPr lang="en-US" sz="3200" b="0" dirty="0">
                <a:solidFill>
                  <a:srgbClr val="FF7EDB"/>
                </a:solidFill>
                <a:effectLst/>
                <a:latin typeface="Consolas" panose="020B0609020204030204" pitchFamily="49" charset="0"/>
              </a:rPr>
              <a:t>x</a:t>
            </a:r>
            <a:r>
              <a:rPr lang="en-US" sz="3200" b="0" dirty="0">
                <a:solidFill>
                  <a:srgbClr val="BBBBBB"/>
                </a:solidFill>
                <a:effectLst/>
                <a:latin typeface="Consolas" panose="020B0609020204030204" pitchFamily="49" charset="0"/>
              </a:rPr>
              <a:t>);</a:t>
            </a:r>
          </a:p>
          <a:p>
            <a:r>
              <a:rPr lang="en-US" sz="3200" b="0" dirty="0">
                <a:solidFill>
                  <a:srgbClr val="BBBBBB"/>
                </a:solidFill>
                <a:effectLst/>
                <a:latin typeface="Consolas" panose="020B0609020204030204" pitchFamily="49" charset="0"/>
              </a:rPr>
              <a:t>    </a:t>
            </a:r>
            <a:r>
              <a:rPr lang="en-US" sz="3200" b="0" dirty="0">
                <a:solidFill>
                  <a:srgbClr val="FEDE5D"/>
                </a:solidFill>
                <a:effectLst/>
                <a:latin typeface="Consolas" panose="020B0609020204030204" pitchFamily="49" charset="0"/>
              </a:rPr>
              <a:t>return</a:t>
            </a:r>
            <a:r>
              <a:rPr lang="en-US" sz="3200" b="0" dirty="0">
                <a:solidFill>
                  <a:srgbClr val="BBBBBB"/>
                </a:solidFill>
                <a:effectLst/>
                <a:latin typeface="Consolas" panose="020B0609020204030204" pitchFamily="49" charset="0"/>
              </a:rPr>
              <a:t> </a:t>
            </a:r>
            <a:r>
              <a:rPr lang="en-US" sz="3200" b="0" dirty="0">
                <a:solidFill>
                  <a:srgbClr val="F97E72"/>
                </a:solidFill>
                <a:effectLst/>
                <a:latin typeface="Consolas" panose="020B0609020204030204" pitchFamily="49" charset="0"/>
              </a:rPr>
              <a:t>0</a:t>
            </a:r>
            <a:r>
              <a:rPr lang="en-US" sz="3200" b="0" dirty="0">
                <a:solidFill>
                  <a:srgbClr val="BBBBBB"/>
                </a:solidFill>
                <a:effectLst/>
                <a:latin typeface="Consolas" panose="020B0609020204030204" pitchFamily="49" charset="0"/>
              </a:rPr>
              <a:t>;</a:t>
            </a:r>
          </a:p>
          <a:p>
            <a:r>
              <a:rPr lang="en-US" sz="3200" b="0" dirty="0">
                <a:solidFill>
                  <a:srgbClr val="BBBBBB"/>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ABC4725D-D177-E423-E8B7-49018889215B}"/>
              </a:ext>
            </a:extLst>
          </p:cNvPr>
          <p:cNvSpPr txBox="1"/>
          <p:nvPr/>
        </p:nvSpPr>
        <p:spPr>
          <a:xfrm>
            <a:off x="2495532" y="4839520"/>
            <a:ext cx="8827861" cy="1323439"/>
          </a:xfrm>
          <a:prstGeom prst="rect">
            <a:avLst/>
          </a:prstGeom>
          <a:noFill/>
        </p:spPr>
        <p:txBody>
          <a:bodyPr wrap="square" rtlCol="0">
            <a:spAutoFit/>
          </a:bodyPr>
          <a:lstStyle/>
          <a:p>
            <a:r>
              <a:rPr lang="en-US" sz="4000" dirty="0">
                <a:solidFill>
                  <a:srgbClr val="03EDF9"/>
                </a:solidFill>
                <a:latin typeface="Tw Cen MT" panose="020B0602020104020603" pitchFamily="34" charset="0"/>
              </a:rPr>
              <a:t>✍️ There is </a:t>
            </a:r>
            <a:r>
              <a:rPr lang="en-US" sz="4000" b="1" dirty="0">
                <a:solidFill>
                  <a:srgbClr val="03EDF9"/>
                </a:solidFill>
                <a:effectLst>
                  <a:outerShdw blurRad="38100" dist="38100" dir="2700000" algn="tl">
                    <a:srgbClr val="000000">
                      <a:alpha val="43137"/>
                    </a:srgbClr>
                  </a:outerShdw>
                </a:effectLst>
                <a:latin typeface="Tw Cen MT" panose="020B0602020104020603" pitchFamily="34" charset="0"/>
              </a:rPr>
              <a:t>no keyword</a:t>
            </a:r>
            <a:r>
              <a:rPr lang="en-US" sz="4000" dirty="0">
                <a:solidFill>
                  <a:srgbClr val="03EDF9"/>
                </a:solidFill>
                <a:latin typeface="Tw Cen MT" panose="020B0602020104020603" pitchFamily="34" charset="0"/>
              </a:rPr>
              <a:t> "</a:t>
            </a:r>
            <a:r>
              <a:rPr lang="en-US" sz="4000" b="1" dirty="0">
                <a:solidFill>
                  <a:srgbClr val="03EDF9"/>
                </a:solidFill>
                <a:effectLst>
                  <a:outerShdw blurRad="38100" dist="38100" dir="2700000" algn="tl">
                    <a:srgbClr val="000000">
                      <a:alpha val="43137"/>
                    </a:srgbClr>
                  </a:outerShdw>
                </a:effectLst>
                <a:latin typeface="Tw Cen MT" panose="020B0602020104020603" pitchFamily="34" charset="0"/>
              </a:rPr>
              <a:t>then</a:t>
            </a:r>
            <a:r>
              <a:rPr lang="en-US" sz="4000" dirty="0">
                <a:solidFill>
                  <a:srgbClr val="03EDF9"/>
                </a:solidFill>
                <a:latin typeface="Tw Cen MT" panose="020B0602020104020603" pitchFamily="34" charset="0"/>
              </a:rPr>
              <a:t>“ </a:t>
            </a:r>
            <a:r>
              <a:rPr lang="en-US" sz="4000" b="1" dirty="0">
                <a:solidFill>
                  <a:srgbClr val="03EDF9"/>
                </a:solidFill>
                <a:effectLst>
                  <a:outerShdw blurRad="38100" dist="38100" dir="2700000" algn="tl">
                    <a:srgbClr val="000000">
                      <a:alpha val="43137"/>
                    </a:srgbClr>
                  </a:outerShdw>
                </a:effectLst>
                <a:latin typeface="Tw Cen MT" panose="020B0602020104020603" pitchFamily="34" charset="0"/>
              </a:rPr>
              <a:t>in C</a:t>
            </a:r>
            <a:r>
              <a:rPr lang="en-US" sz="4000" dirty="0">
                <a:solidFill>
                  <a:srgbClr val="03EDF9"/>
                </a:solidFill>
                <a:latin typeface="Tw Cen MT" panose="020B0602020104020603" pitchFamily="34" charset="0"/>
              </a:rPr>
              <a:t> &amp; no variable defined here in program as well.</a:t>
            </a:r>
          </a:p>
        </p:txBody>
      </p:sp>
      <p:sp>
        <p:nvSpPr>
          <p:cNvPr id="7" name="TextBox 6">
            <a:extLst>
              <a:ext uri="{FF2B5EF4-FFF2-40B4-BE49-F238E27FC236}">
                <a16:creationId xmlns:a16="http://schemas.microsoft.com/office/drawing/2014/main" id="{7AED370E-78FC-3818-6A53-BB825E07AF47}"/>
              </a:ext>
            </a:extLst>
          </p:cNvPr>
          <p:cNvSpPr txBox="1"/>
          <p:nvPr/>
        </p:nvSpPr>
        <p:spPr>
          <a:xfrm>
            <a:off x="8708082" y="1510260"/>
            <a:ext cx="2477090" cy="1938992"/>
          </a:xfrm>
          <a:prstGeom prst="rect">
            <a:avLst/>
          </a:prstGeom>
          <a:noFill/>
        </p:spPr>
        <p:txBody>
          <a:bodyPr wrap="square" rtlCol="0">
            <a:spAutoFit/>
          </a:bodyPr>
          <a:lstStyle/>
          <a:p>
            <a:pPr algn="ctr"/>
            <a:r>
              <a:rPr lang="en-US" sz="6000" dirty="0">
                <a:solidFill>
                  <a:srgbClr val="FF5862"/>
                </a:solidFill>
                <a:latin typeface="Tw Cen MT" panose="020B0602020104020603" pitchFamily="34" charset="0"/>
              </a:rPr>
              <a:t>❌ </a:t>
            </a:r>
          </a:p>
          <a:p>
            <a:pPr algn="ctr"/>
            <a:r>
              <a:rPr lang="en-US" sz="6000" dirty="0">
                <a:solidFill>
                  <a:srgbClr val="FF5862"/>
                </a:solidFill>
                <a:latin typeface="Tw Cen MT" panose="020B0602020104020603" pitchFamily="34" charset="0"/>
              </a:rPr>
              <a:t>ERROR!</a:t>
            </a:r>
          </a:p>
        </p:txBody>
      </p:sp>
      <p:sp>
        <p:nvSpPr>
          <p:cNvPr id="11" name="TextBox 10">
            <a:extLst>
              <a:ext uri="{FF2B5EF4-FFF2-40B4-BE49-F238E27FC236}">
                <a16:creationId xmlns:a16="http://schemas.microsoft.com/office/drawing/2014/main" id="{61A7D275-B9BF-B89C-288C-7D1A8A0B5CE7}"/>
              </a:ext>
            </a:extLst>
          </p:cNvPr>
          <p:cNvSpPr txBox="1"/>
          <p:nvPr/>
        </p:nvSpPr>
        <p:spPr>
          <a:xfrm rot="16200000">
            <a:off x="-1128061" y="910095"/>
            <a:ext cx="2802254" cy="1200329"/>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Q[B](d)</a:t>
            </a:r>
          </a:p>
        </p:txBody>
      </p:sp>
    </p:spTree>
    <p:extLst>
      <p:ext uri="{BB962C8B-B14F-4D97-AF65-F5344CB8AC3E}">
        <p14:creationId xmlns:p14="http://schemas.microsoft.com/office/powerpoint/2010/main" val="1497331398"/>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(d)</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6" y="699521"/>
            <a:ext cx="7568969" cy="5016758"/>
          </a:xfrm>
          <a:prstGeom prst="rect">
            <a:avLst/>
          </a:prstGeom>
          <a:solidFill>
            <a:srgbClr val="262335"/>
          </a:solidFill>
        </p:spPr>
        <p:txBody>
          <a:bodyPr wrap="square">
            <a:spAutoFit/>
          </a:bodyPr>
          <a:lstStyle/>
          <a:p>
            <a:r>
              <a:rPr lang="en-US" sz="4000" b="0" dirty="0">
                <a:solidFill>
                  <a:srgbClr val="72F1B8"/>
                </a:solidFill>
                <a:effectLst/>
                <a:latin typeface="Consolas" panose="020B0609020204030204" pitchFamily="49" charset="0"/>
              </a:rPr>
              <a:t>#include</a:t>
            </a:r>
            <a:r>
              <a:rPr lang="en-US" sz="4000" b="0" dirty="0">
                <a:solidFill>
                  <a:srgbClr val="BBBBBB"/>
                </a:solidFill>
                <a:effectLst/>
                <a:latin typeface="Consolas" panose="020B0609020204030204" pitchFamily="49" charset="0"/>
              </a:rPr>
              <a:t> </a:t>
            </a:r>
            <a:r>
              <a:rPr lang="en-US" sz="4000" b="0" dirty="0">
                <a:solidFill>
                  <a:srgbClr val="FF8B39"/>
                </a:solidFill>
                <a:effectLst/>
                <a:latin typeface="Consolas" panose="020B0609020204030204" pitchFamily="49" charset="0"/>
              </a:rPr>
              <a:t>&lt;</a:t>
            </a:r>
            <a:r>
              <a:rPr lang="en-US" sz="4000" b="0" dirty="0" err="1">
                <a:solidFill>
                  <a:srgbClr val="FF8B39"/>
                </a:solidFill>
                <a:effectLst/>
                <a:latin typeface="Consolas" panose="020B0609020204030204" pitchFamily="49" charset="0"/>
              </a:rPr>
              <a:t>stdio.h</a:t>
            </a:r>
            <a:r>
              <a:rPr lang="en-US" sz="4000" b="0" dirty="0">
                <a:solidFill>
                  <a:srgbClr val="FF8B39"/>
                </a:solidFill>
                <a:effectLst/>
                <a:latin typeface="Consolas" panose="020B0609020204030204" pitchFamily="49" charset="0"/>
              </a:rPr>
              <a:t>&gt;</a:t>
            </a:r>
            <a:endParaRPr lang="en-US" sz="4000" b="0" dirty="0">
              <a:solidFill>
                <a:srgbClr val="BBBBBB"/>
              </a:solidFill>
              <a:effectLst/>
              <a:latin typeface="Consolas" panose="020B0609020204030204" pitchFamily="49" charset="0"/>
            </a:endParaRPr>
          </a:p>
          <a:p>
            <a:r>
              <a:rPr lang="en-US" sz="4000" b="0" dirty="0">
                <a:solidFill>
                  <a:srgbClr val="FEDE5D"/>
                </a:solidFill>
                <a:effectLst/>
                <a:latin typeface="Consolas" panose="020B0609020204030204" pitchFamily="49" charset="0"/>
              </a:rPr>
              <a:t>int</a:t>
            </a:r>
            <a:r>
              <a:rPr lang="en-US" sz="4000" b="0" dirty="0">
                <a:solidFill>
                  <a:srgbClr val="BBBBBB"/>
                </a:solidFill>
                <a:effectLst/>
                <a:latin typeface="Consolas" panose="020B0609020204030204" pitchFamily="49" charset="0"/>
              </a:rPr>
              <a:t> </a:t>
            </a:r>
            <a:r>
              <a:rPr lang="en-US" sz="4000" b="0" dirty="0">
                <a:solidFill>
                  <a:srgbClr val="36F9F6"/>
                </a:solidFill>
                <a:effectLst/>
                <a:latin typeface="Consolas" panose="020B0609020204030204" pitchFamily="49" charset="0"/>
              </a:rPr>
              <a:t>main</a:t>
            </a:r>
            <a:r>
              <a:rPr lang="en-US" sz="4000" b="0" dirty="0">
                <a:solidFill>
                  <a:srgbClr val="BBBBBB"/>
                </a:solidFill>
                <a:effectLst/>
                <a:latin typeface="Consolas" panose="020B0609020204030204" pitchFamily="49" charset="0"/>
              </a:rPr>
              <a:t>() </a:t>
            </a:r>
          </a:p>
          <a:p>
            <a:r>
              <a:rPr lang="en-US" sz="4000" b="0" dirty="0">
                <a:solidFill>
                  <a:srgbClr val="BBBBBB"/>
                </a:solidFill>
                <a:effectLst/>
                <a:latin typeface="Consolas" panose="020B0609020204030204" pitchFamily="49" charset="0"/>
              </a:rPr>
              <a:t>{</a:t>
            </a:r>
          </a:p>
          <a:p>
            <a:r>
              <a:rPr lang="en-US" sz="4000" b="0" dirty="0">
                <a:solidFill>
                  <a:srgbClr val="BBBBBB"/>
                </a:solidFill>
                <a:effectLst/>
                <a:latin typeface="Consolas" panose="020B0609020204030204" pitchFamily="49" charset="0"/>
              </a:rPr>
              <a:t>    </a:t>
            </a:r>
            <a:r>
              <a:rPr lang="en-US" sz="4000" b="0" dirty="0">
                <a:solidFill>
                  <a:srgbClr val="FEDE5D"/>
                </a:solidFill>
                <a:effectLst/>
                <a:latin typeface="Consolas" panose="020B0609020204030204" pitchFamily="49" charset="0"/>
              </a:rPr>
              <a:t>int</a:t>
            </a:r>
            <a:r>
              <a:rPr lang="en-US" sz="4000" b="0" dirty="0">
                <a:solidFill>
                  <a:srgbClr val="BBBBBB"/>
                </a:solidFill>
                <a:effectLst/>
                <a:latin typeface="Consolas" panose="020B0609020204030204" pitchFamily="49" charset="0"/>
              </a:rPr>
              <a:t> </a:t>
            </a:r>
            <a:r>
              <a:rPr lang="en-US" sz="4000" b="0" dirty="0">
                <a:solidFill>
                  <a:srgbClr val="FF7EDB"/>
                </a:solidFill>
                <a:effectLst/>
                <a:latin typeface="Consolas" panose="020B0609020204030204" pitchFamily="49" charset="0"/>
              </a:rPr>
              <a:t>x</a:t>
            </a:r>
            <a:r>
              <a:rPr lang="en-US" sz="4000" b="0" dirty="0">
                <a:solidFill>
                  <a:srgbClr val="BBBBBB"/>
                </a:solidFill>
                <a:effectLst/>
                <a:latin typeface="Consolas" panose="020B0609020204030204" pitchFamily="49" charset="0"/>
              </a:rPr>
              <a:t> </a:t>
            </a:r>
            <a:r>
              <a:rPr lang="en-US" sz="4000" b="0" dirty="0">
                <a:solidFill>
                  <a:srgbClr val="FFFFFF"/>
                </a:solidFill>
                <a:effectLst/>
                <a:latin typeface="Consolas" panose="020B0609020204030204" pitchFamily="49" charset="0"/>
              </a:rPr>
              <a:t>=</a:t>
            </a:r>
            <a:r>
              <a:rPr lang="en-US" sz="4000" b="0" dirty="0">
                <a:solidFill>
                  <a:srgbClr val="BBBBBB"/>
                </a:solidFill>
                <a:effectLst/>
                <a:latin typeface="Consolas" panose="020B0609020204030204" pitchFamily="49" charset="0"/>
              </a:rPr>
              <a:t> </a:t>
            </a:r>
            <a:r>
              <a:rPr lang="en-US" sz="4000" b="0" dirty="0">
                <a:solidFill>
                  <a:srgbClr val="F97E72"/>
                </a:solidFill>
                <a:effectLst/>
                <a:latin typeface="Consolas" panose="020B0609020204030204" pitchFamily="49" charset="0"/>
              </a:rPr>
              <a:t>10</a:t>
            </a:r>
            <a:r>
              <a:rPr lang="en-US" sz="4000" b="0" dirty="0">
                <a:solidFill>
                  <a:srgbClr val="BBBBBB"/>
                </a:solidFill>
                <a:effectLst/>
                <a:latin typeface="Consolas" panose="020B0609020204030204" pitchFamily="49" charset="0"/>
              </a:rPr>
              <a:t>; </a:t>
            </a:r>
          </a:p>
          <a:p>
            <a:r>
              <a:rPr lang="en-US" sz="4000" b="0" dirty="0">
                <a:solidFill>
                  <a:srgbClr val="BBBBBB"/>
                </a:solidFill>
                <a:effectLst/>
                <a:latin typeface="Consolas" panose="020B0609020204030204" pitchFamily="49" charset="0"/>
              </a:rPr>
              <a:t>    </a:t>
            </a:r>
            <a:r>
              <a:rPr lang="en-US" sz="4000" b="0" dirty="0">
                <a:solidFill>
                  <a:srgbClr val="FEDE5D"/>
                </a:solidFill>
                <a:effectLst/>
                <a:latin typeface="Consolas" panose="020B0609020204030204" pitchFamily="49" charset="0"/>
              </a:rPr>
              <a:t>if</a:t>
            </a:r>
            <a:r>
              <a:rPr lang="en-US" sz="4000" b="0" dirty="0">
                <a:solidFill>
                  <a:srgbClr val="BBBBBB"/>
                </a:solidFill>
                <a:effectLst/>
                <a:latin typeface="Consolas" panose="020B0609020204030204" pitchFamily="49" charset="0"/>
              </a:rPr>
              <a:t> (</a:t>
            </a:r>
            <a:r>
              <a:rPr lang="en-US" sz="4000" b="0" dirty="0">
                <a:solidFill>
                  <a:srgbClr val="FF7EDB"/>
                </a:solidFill>
                <a:effectLst/>
                <a:latin typeface="Consolas" panose="020B0609020204030204" pitchFamily="49" charset="0"/>
              </a:rPr>
              <a:t>x</a:t>
            </a:r>
            <a:r>
              <a:rPr lang="en-US" sz="4000" b="0" dirty="0">
                <a:solidFill>
                  <a:srgbClr val="BBBBBB"/>
                </a:solidFill>
                <a:effectLst/>
                <a:latin typeface="Consolas" panose="020B0609020204030204" pitchFamily="49" charset="0"/>
              </a:rPr>
              <a:t> </a:t>
            </a:r>
            <a:r>
              <a:rPr lang="en-US" sz="4000" b="0" dirty="0">
                <a:solidFill>
                  <a:srgbClr val="FEDE5D"/>
                </a:solidFill>
                <a:effectLst/>
                <a:latin typeface="Consolas" panose="020B0609020204030204" pitchFamily="49" charset="0"/>
              </a:rPr>
              <a:t>&gt;=</a:t>
            </a:r>
            <a:r>
              <a:rPr lang="en-US" sz="4000" b="0" dirty="0">
                <a:solidFill>
                  <a:srgbClr val="BBBBBB"/>
                </a:solidFill>
                <a:effectLst/>
                <a:latin typeface="Consolas" panose="020B0609020204030204" pitchFamily="49" charset="0"/>
              </a:rPr>
              <a:t> </a:t>
            </a:r>
            <a:r>
              <a:rPr lang="en-US" sz="4000" b="0" dirty="0">
                <a:solidFill>
                  <a:srgbClr val="F97E72"/>
                </a:solidFill>
                <a:effectLst/>
                <a:latin typeface="Consolas" panose="020B0609020204030204" pitchFamily="49" charset="0"/>
              </a:rPr>
              <a:t>2</a:t>
            </a:r>
            <a:r>
              <a:rPr lang="en-US" sz="4000" b="0" dirty="0">
                <a:solidFill>
                  <a:srgbClr val="BBBBBB"/>
                </a:solidFill>
                <a:effectLst/>
                <a:latin typeface="Consolas" panose="020B0609020204030204" pitchFamily="49" charset="0"/>
              </a:rPr>
              <a:t>)</a:t>
            </a:r>
          </a:p>
          <a:p>
            <a:r>
              <a:rPr lang="en-US" sz="4000" b="0" dirty="0">
                <a:solidFill>
                  <a:srgbClr val="BBBBBB"/>
                </a:solidFill>
                <a:effectLst/>
                <a:latin typeface="Consolas" panose="020B0609020204030204" pitchFamily="49" charset="0"/>
              </a:rPr>
              <a:t>        </a:t>
            </a:r>
            <a:r>
              <a:rPr lang="en-US" sz="4000" b="0" dirty="0" err="1">
                <a:solidFill>
                  <a:srgbClr val="36F9F6"/>
                </a:solidFill>
                <a:effectLst/>
                <a:latin typeface="Consolas" panose="020B0609020204030204" pitchFamily="49" charset="0"/>
              </a:rPr>
              <a:t>printf</a:t>
            </a:r>
            <a:r>
              <a:rPr lang="en-US" sz="4000" b="0" dirty="0">
                <a:solidFill>
                  <a:srgbClr val="BBBBBB"/>
                </a:solidFill>
                <a:effectLst/>
                <a:latin typeface="Consolas" panose="020B0609020204030204" pitchFamily="49" charset="0"/>
              </a:rPr>
              <a:t>(</a:t>
            </a:r>
            <a:r>
              <a:rPr lang="en-US" sz="4000" b="0" dirty="0">
                <a:solidFill>
                  <a:srgbClr val="FF8B39"/>
                </a:solidFill>
                <a:effectLst/>
                <a:latin typeface="Consolas" panose="020B0609020204030204" pitchFamily="49" charset="0"/>
              </a:rPr>
              <a:t>"</a:t>
            </a:r>
            <a:r>
              <a:rPr lang="en-US" sz="4000" b="0" i="1" dirty="0">
                <a:solidFill>
                  <a:srgbClr val="72F1B8"/>
                </a:solidFill>
                <a:effectLst/>
                <a:latin typeface="Consolas" panose="020B0609020204030204" pitchFamily="49" charset="0"/>
              </a:rPr>
              <a:t>%d</a:t>
            </a:r>
            <a:r>
              <a:rPr lang="en-US" sz="4000" b="0" dirty="0">
                <a:solidFill>
                  <a:srgbClr val="36F9F6"/>
                </a:solidFill>
                <a:effectLst/>
                <a:latin typeface="Consolas" panose="020B0609020204030204" pitchFamily="49" charset="0"/>
              </a:rPr>
              <a:t>\n</a:t>
            </a:r>
            <a:r>
              <a:rPr lang="en-US" sz="4000" b="0" dirty="0">
                <a:solidFill>
                  <a:srgbClr val="FF8B39"/>
                </a:solidFill>
                <a:effectLst/>
                <a:latin typeface="Consolas" panose="020B0609020204030204" pitchFamily="49" charset="0"/>
              </a:rPr>
              <a:t>"</a:t>
            </a:r>
            <a:r>
              <a:rPr lang="en-US" sz="4000" b="0" dirty="0">
                <a:solidFill>
                  <a:srgbClr val="BBBBBB"/>
                </a:solidFill>
                <a:effectLst/>
                <a:latin typeface="Consolas" panose="020B0609020204030204" pitchFamily="49" charset="0"/>
              </a:rPr>
              <a:t>, </a:t>
            </a:r>
            <a:r>
              <a:rPr lang="en-US" sz="4000" b="0" dirty="0">
                <a:solidFill>
                  <a:srgbClr val="FF7EDB"/>
                </a:solidFill>
                <a:effectLst/>
                <a:latin typeface="Consolas" panose="020B0609020204030204" pitchFamily="49" charset="0"/>
              </a:rPr>
              <a:t>x</a:t>
            </a:r>
            <a:r>
              <a:rPr lang="en-US" sz="4000" b="0" dirty="0">
                <a:solidFill>
                  <a:srgbClr val="BBBBBB"/>
                </a:solidFill>
                <a:effectLst/>
                <a:latin typeface="Consolas" panose="020B0609020204030204" pitchFamily="49" charset="0"/>
              </a:rPr>
              <a:t>);</a:t>
            </a:r>
          </a:p>
          <a:p>
            <a:r>
              <a:rPr lang="en-US" sz="4000" b="0" dirty="0">
                <a:solidFill>
                  <a:srgbClr val="BBBBBB"/>
                </a:solidFill>
                <a:effectLst/>
                <a:latin typeface="Consolas" panose="020B0609020204030204" pitchFamily="49" charset="0"/>
              </a:rPr>
              <a:t>    </a:t>
            </a:r>
            <a:r>
              <a:rPr lang="en-US" sz="4000" b="0" dirty="0">
                <a:solidFill>
                  <a:srgbClr val="FEDE5D"/>
                </a:solidFill>
                <a:effectLst/>
                <a:latin typeface="Consolas" panose="020B0609020204030204" pitchFamily="49" charset="0"/>
              </a:rPr>
              <a:t>return</a:t>
            </a:r>
            <a:r>
              <a:rPr lang="en-US" sz="4000" b="0" dirty="0">
                <a:solidFill>
                  <a:srgbClr val="BBBBBB"/>
                </a:solidFill>
                <a:effectLst/>
                <a:latin typeface="Consolas" panose="020B0609020204030204" pitchFamily="49" charset="0"/>
              </a:rPr>
              <a:t> </a:t>
            </a:r>
            <a:r>
              <a:rPr lang="en-US" sz="4000" b="0" dirty="0">
                <a:solidFill>
                  <a:srgbClr val="F97E72"/>
                </a:solidFill>
                <a:effectLst/>
                <a:latin typeface="Consolas" panose="020B0609020204030204" pitchFamily="49" charset="0"/>
              </a:rPr>
              <a:t>0</a:t>
            </a:r>
            <a:r>
              <a:rPr lang="en-US" sz="4000" b="0" dirty="0">
                <a:solidFill>
                  <a:srgbClr val="BBBBBB"/>
                </a:solidFill>
                <a:effectLst/>
                <a:latin typeface="Consolas" panose="020B0609020204030204" pitchFamily="49" charset="0"/>
              </a:rPr>
              <a:t>;</a:t>
            </a:r>
          </a:p>
          <a:p>
            <a:r>
              <a:rPr lang="en-US" sz="4000" b="0" dirty="0">
                <a:solidFill>
                  <a:srgbClr val="BBBBBB"/>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61A7D275-B9BF-B89C-288C-7D1A8A0B5CE7}"/>
              </a:ext>
            </a:extLst>
          </p:cNvPr>
          <p:cNvSpPr txBox="1"/>
          <p:nvPr/>
        </p:nvSpPr>
        <p:spPr>
          <a:xfrm rot="16200000">
            <a:off x="-1128061" y="910095"/>
            <a:ext cx="2802254" cy="1200329"/>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Q[B](d)</a:t>
            </a:r>
          </a:p>
        </p:txBody>
      </p:sp>
      <p:pic>
        <p:nvPicPr>
          <p:cNvPr id="5" name="Graphic 4" descr="Badge Tick with solid fill">
            <a:extLst>
              <a:ext uri="{FF2B5EF4-FFF2-40B4-BE49-F238E27FC236}">
                <a16:creationId xmlns:a16="http://schemas.microsoft.com/office/drawing/2014/main" id="{0CD1AACB-3AD9-7239-878E-736BF094C4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93395" y="699521"/>
            <a:ext cx="914400" cy="914400"/>
          </a:xfrm>
          <a:prstGeom prst="rect">
            <a:avLst/>
          </a:prstGeom>
        </p:spPr>
      </p:pic>
    </p:spTree>
    <p:extLst>
      <p:ext uri="{BB962C8B-B14F-4D97-AF65-F5344CB8AC3E}">
        <p14:creationId xmlns:p14="http://schemas.microsoft.com/office/powerpoint/2010/main" val="331620845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(e)</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6" y="685233"/>
            <a:ext cx="6463774" cy="3539430"/>
          </a:xfrm>
          <a:prstGeom prst="rect">
            <a:avLst/>
          </a:prstGeom>
          <a:solidFill>
            <a:srgbClr val="262335"/>
          </a:solidFill>
        </p:spPr>
        <p:txBody>
          <a:bodyPr wrap="square">
            <a:spAutoFit/>
          </a:bodyPr>
          <a:lstStyle/>
          <a:p>
            <a:r>
              <a:rPr lang="en-US" sz="2800" b="0" dirty="0">
                <a:solidFill>
                  <a:srgbClr val="72F1B8"/>
                </a:solidFill>
                <a:effectLst/>
                <a:latin typeface="Consolas" panose="020B0609020204030204" pitchFamily="49" charset="0"/>
              </a:rPr>
              <a:t>#include</a:t>
            </a:r>
            <a:r>
              <a:rPr lang="en-US" sz="2800" b="0" dirty="0">
                <a:solidFill>
                  <a:srgbClr val="BBBBBB"/>
                </a:solidFill>
                <a:effectLst/>
                <a:latin typeface="Consolas" panose="020B0609020204030204" pitchFamily="49" charset="0"/>
              </a:rPr>
              <a:t> </a:t>
            </a:r>
            <a:r>
              <a:rPr lang="en-US" sz="2800" b="0" dirty="0">
                <a:solidFill>
                  <a:srgbClr val="FF8B39"/>
                </a:solidFill>
                <a:effectLst/>
                <a:latin typeface="Consolas" panose="020B0609020204030204" pitchFamily="49" charset="0"/>
              </a:rPr>
              <a:t>&lt;</a:t>
            </a:r>
            <a:r>
              <a:rPr lang="en-US" sz="2800" b="0" dirty="0" err="1">
                <a:solidFill>
                  <a:srgbClr val="FF8B39"/>
                </a:solidFill>
                <a:effectLst/>
                <a:latin typeface="Consolas" panose="020B0609020204030204" pitchFamily="49" charset="0"/>
              </a:rPr>
              <a:t>stdio.h</a:t>
            </a:r>
            <a:r>
              <a:rPr lang="en-US" sz="2800" b="0" dirty="0">
                <a:solidFill>
                  <a:srgbClr val="FF8B39"/>
                </a:solidFill>
                <a:effectLst/>
                <a:latin typeface="Consolas" panose="020B0609020204030204" pitchFamily="49" charset="0"/>
              </a:rPr>
              <a:t>&gt;</a:t>
            </a:r>
            <a:endParaRPr lang="en-US" sz="2800" b="0" dirty="0">
              <a:solidFill>
                <a:srgbClr val="BBBBBB"/>
              </a:solidFill>
              <a:effectLst/>
              <a:latin typeface="Consolas" panose="020B0609020204030204" pitchFamily="49" charset="0"/>
            </a:endParaRPr>
          </a:p>
          <a:p>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36F9F6"/>
                </a:solidFill>
                <a:effectLst/>
                <a:latin typeface="Consolas" panose="020B0609020204030204" pitchFamily="49" charset="0"/>
              </a:rPr>
              <a:t>main</a:t>
            </a:r>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int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x</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10</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y</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15</a:t>
            </a:r>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if</a:t>
            </a:r>
            <a:r>
              <a:rPr lang="en-US" sz="2800" b="0" dirty="0">
                <a:solidFill>
                  <a:srgbClr val="BBBBBB"/>
                </a:solidFill>
                <a:effectLst/>
                <a:latin typeface="Consolas" panose="020B0609020204030204" pitchFamily="49" charset="0"/>
              </a:rPr>
              <a:t> ( </a:t>
            </a:r>
            <a:r>
              <a:rPr lang="en-US" sz="2800" b="0" dirty="0">
                <a:solidFill>
                  <a:srgbClr val="FF7EDB"/>
                </a:solidFill>
                <a:effectLst/>
                <a:latin typeface="Consolas" panose="020B0609020204030204" pitchFamily="49" charset="0"/>
              </a:rPr>
              <a:t>x</a:t>
            </a:r>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2</a:t>
            </a:r>
            <a:r>
              <a:rPr lang="en-US" sz="2800" b="0" dirty="0">
                <a:solidFill>
                  <a:srgbClr val="BBBBBB"/>
                </a:solidFill>
                <a:effectLst/>
                <a:latin typeface="Consolas" panose="020B0609020204030204" pitchFamily="49" charset="0"/>
              </a:rPr>
              <a:t> </a:t>
            </a:r>
            <a:r>
              <a:rPr lang="en-US" sz="2800" b="0" dirty="0">
                <a:solidFill>
                  <a:srgbClr val="FFFFFF"/>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F7EDB"/>
                </a:solidFill>
                <a:effectLst/>
                <a:latin typeface="Consolas" panose="020B0609020204030204" pitchFamily="49" charset="0"/>
              </a:rPr>
              <a:t>y</a:t>
            </a:r>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3</a:t>
            </a:r>
            <a:r>
              <a:rPr lang="en-US" sz="2800" b="0" dirty="0">
                <a:solidFill>
                  <a:srgbClr val="BBBBBB"/>
                </a:solidFill>
                <a:effectLst/>
                <a:latin typeface="Consolas" panose="020B0609020204030204" pitchFamily="49" charset="0"/>
              </a:rPr>
              <a:t>) </a:t>
            </a:r>
          </a:p>
          <a:p>
            <a:r>
              <a:rPr lang="en-US" sz="2800" b="0" dirty="0">
                <a:solidFill>
                  <a:srgbClr val="BBBBBB"/>
                </a:solidFill>
                <a:effectLst/>
                <a:latin typeface="Consolas" panose="020B0609020204030204" pitchFamily="49" charset="0"/>
              </a:rPr>
              <a:t>        </a:t>
            </a:r>
            <a:r>
              <a:rPr lang="en-US" sz="2800" b="0" dirty="0" err="1">
                <a:solidFill>
                  <a:srgbClr val="36F9F6"/>
                </a:solidFill>
                <a:effectLst/>
                <a:latin typeface="Consolas" panose="020B0609020204030204" pitchFamily="49" charset="0"/>
              </a:rPr>
              <a:t>printf</a:t>
            </a:r>
            <a:r>
              <a:rPr lang="en-US" sz="2800" b="0" dirty="0">
                <a:solidFill>
                  <a:srgbClr val="BBBBBB"/>
                </a:solidFill>
                <a:effectLst/>
                <a:latin typeface="Consolas" panose="020B0609020204030204" pitchFamily="49" charset="0"/>
              </a:rPr>
              <a:t>(</a:t>
            </a:r>
            <a:r>
              <a:rPr lang="en-US" sz="2800" b="0" dirty="0">
                <a:solidFill>
                  <a:srgbClr val="FF8B39"/>
                </a:solidFill>
                <a:effectLst/>
                <a:latin typeface="Consolas" panose="020B0609020204030204" pitchFamily="49" charset="0"/>
              </a:rPr>
              <a:t>"Carpathians</a:t>
            </a:r>
            <a:r>
              <a:rPr lang="en-US" sz="2800" b="0" dirty="0">
                <a:solidFill>
                  <a:srgbClr val="36F9F6"/>
                </a:solidFill>
                <a:effectLst/>
                <a:latin typeface="Consolas" panose="020B0609020204030204" pitchFamily="49" charset="0"/>
              </a:rPr>
              <a:t>\n</a:t>
            </a:r>
            <a:r>
              <a:rPr lang="en-US" sz="2800" b="0" dirty="0">
                <a:solidFill>
                  <a:srgbClr val="FF8B39"/>
                </a:solidFill>
                <a:effectLst/>
                <a:latin typeface="Consolas" panose="020B0609020204030204" pitchFamily="49" charset="0"/>
              </a:rPr>
              <a:t>"</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    </a:t>
            </a:r>
            <a:r>
              <a:rPr lang="en-US" sz="2800" b="0" dirty="0">
                <a:solidFill>
                  <a:srgbClr val="FEDE5D"/>
                </a:solidFill>
                <a:effectLst/>
                <a:latin typeface="Consolas" panose="020B0609020204030204" pitchFamily="49" charset="0"/>
              </a:rPr>
              <a:t>return</a:t>
            </a:r>
            <a:r>
              <a:rPr lang="en-US" sz="2800" b="0" dirty="0">
                <a:solidFill>
                  <a:srgbClr val="BBBBBB"/>
                </a:solidFill>
                <a:effectLst/>
                <a:latin typeface="Consolas" panose="020B0609020204030204" pitchFamily="49" charset="0"/>
              </a:rPr>
              <a:t> </a:t>
            </a:r>
            <a:r>
              <a:rPr lang="en-US" sz="2800" b="0" dirty="0">
                <a:solidFill>
                  <a:srgbClr val="F97E72"/>
                </a:solidFill>
                <a:effectLst/>
                <a:latin typeface="Consolas" panose="020B0609020204030204" pitchFamily="49" charset="0"/>
              </a:rPr>
              <a:t>0</a:t>
            </a:r>
            <a:r>
              <a:rPr lang="en-US" sz="2800" b="0" dirty="0">
                <a:solidFill>
                  <a:srgbClr val="BBBBBB"/>
                </a:solidFill>
                <a:effectLst/>
                <a:latin typeface="Consolas" panose="020B0609020204030204" pitchFamily="49" charset="0"/>
              </a:rPr>
              <a:t>;</a:t>
            </a:r>
          </a:p>
          <a:p>
            <a:r>
              <a:rPr lang="en-US" sz="2800" b="0" dirty="0">
                <a:solidFill>
                  <a:srgbClr val="BBBBBB"/>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ABC4725D-D177-E423-E8B7-49018889215B}"/>
              </a:ext>
            </a:extLst>
          </p:cNvPr>
          <p:cNvSpPr txBox="1"/>
          <p:nvPr/>
        </p:nvSpPr>
        <p:spPr>
          <a:xfrm>
            <a:off x="8120454" y="2142159"/>
            <a:ext cx="3860800" cy="3170099"/>
          </a:xfrm>
          <a:prstGeom prst="rect">
            <a:avLst/>
          </a:prstGeom>
          <a:noFill/>
        </p:spPr>
        <p:txBody>
          <a:bodyPr wrap="square" rtlCol="0">
            <a:spAutoFit/>
          </a:bodyPr>
          <a:lstStyle/>
          <a:p>
            <a:pPr algn="r"/>
            <a:r>
              <a:rPr lang="en-US" sz="4000" dirty="0">
                <a:solidFill>
                  <a:srgbClr val="03EDF9"/>
                </a:solidFill>
                <a:latin typeface="Tw Cen MT" panose="020B0602020104020603" pitchFamily="34" charset="0"/>
              </a:rPr>
              <a:t>✍️ C allows </a:t>
            </a:r>
            <a:r>
              <a:rPr lang="en-US" sz="4000" b="1" dirty="0">
                <a:solidFill>
                  <a:srgbClr val="03EDF9"/>
                </a:solidFill>
                <a:latin typeface="Tw Cen MT" panose="020B0602020104020603" pitchFamily="34" charset="0"/>
              </a:rPr>
              <a:t>only one variable on left hand side of </a:t>
            </a:r>
            <a:r>
              <a:rPr lang="en-US" sz="4000" b="1" dirty="0">
                <a:solidFill>
                  <a:srgbClr val="03EDF9"/>
                </a:solidFill>
                <a:effectLst>
                  <a:outerShdw blurRad="38100" dist="38100" dir="2700000" algn="tl">
                    <a:srgbClr val="000000">
                      <a:alpha val="43137"/>
                    </a:srgbClr>
                  </a:outerShdw>
                </a:effectLst>
                <a:latin typeface="Tw Cen MT" panose="020B0602020104020603" pitchFamily="34" charset="0"/>
              </a:rPr>
              <a:t>“=“ </a:t>
            </a:r>
            <a:r>
              <a:rPr lang="en-US" sz="4000" dirty="0">
                <a:solidFill>
                  <a:srgbClr val="03EDF9"/>
                </a:solidFill>
                <a:latin typeface="Tw Cen MT" panose="020B0602020104020603" pitchFamily="34" charset="0"/>
              </a:rPr>
              <a:t>assignment operator.</a:t>
            </a:r>
          </a:p>
        </p:txBody>
      </p:sp>
      <p:sp>
        <p:nvSpPr>
          <p:cNvPr id="7" name="TextBox 6">
            <a:extLst>
              <a:ext uri="{FF2B5EF4-FFF2-40B4-BE49-F238E27FC236}">
                <a16:creationId xmlns:a16="http://schemas.microsoft.com/office/drawing/2014/main" id="{7AED370E-78FC-3818-6A53-BB825E07AF47}"/>
              </a:ext>
            </a:extLst>
          </p:cNvPr>
          <p:cNvSpPr txBox="1"/>
          <p:nvPr/>
        </p:nvSpPr>
        <p:spPr>
          <a:xfrm>
            <a:off x="8120454" y="944147"/>
            <a:ext cx="2920878" cy="830997"/>
          </a:xfrm>
          <a:prstGeom prst="rect">
            <a:avLst/>
          </a:prstGeom>
          <a:noFill/>
        </p:spPr>
        <p:txBody>
          <a:bodyPr wrap="square" rtlCol="0">
            <a:spAutoFit/>
          </a:bodyPr>
          <a:lstStyle/>
          <a:p>
            <a:pPr algn="ctr"/>
            <a:r>
              <a:rPr lang="en-US" sz="4000" dirty="0">
                <a:solidFill>
                  <a:srgbClr val="FF5862"/>
                </a:solidFill>
                <a:latin typeface="Tw Cen MT" panose="020B0602020104020603" pitchFamily="34" charset="0"/>
              </a:rPr>
              <a:t>❌ </a:t>
            </a:r>
            <a:r>
              <a:rPr lang="en-US" sz="4800" dirty="0">
                <a:solidFill>
                  <a:srgbClr val="FF5862"/>
                </a:solidFill>
                <a:latin typeface="Tw Cen MT" panose="020B0602020104020603" pitchFamily="34" charset="0"/>
              </a:rPr>
              <a:t>ERROR!</a:t>
            </a:r>
          </a:p>
        </p:txBody>
      </p:sp>
      <p:pic>
        <p:nvPicPr>
          <p:cNvPr id="12" name="Picture 11">
            <a:extLst>
              <a:ext uri="{FF2B5EF4-FFF2-40B4-BE49-F238E27FC236}">
                <a16:creationId xmlns:a16="http://schemas.microsoft.com/office/drawing/2014/main" id="{643A42F5-8A8A-BA44-C151-4ADE9E636AE0}"/>
              </a:ext>
            </a:extLst>
          </p:cNvPr>
          <p:cNvPicPr>
            <a:picLocks noChangeAspect="1"/>
          </p:cNvPicPr>
          <p:nvPr/>
        </p:nvPicPr>
        <p:blipFill>
          <a:blip r:embed="rId4"/>
          <a:stretch>
            <a:fillRect/>
          </a:stretch>
        </p:blipFill>
        <p:spPr>
          <a:xfrm>
            <a:off x="1638826" y="5721609"/>
            <a:ext cx="10182000" cy="476890"/>
          </a:xfrm>
          <a:prstGeom prst="rect">
            <a:avLst/>
          </a:prstGeom>
        </p:spPr>
      </p:pic>
      <p:pic>
        <p:nvPicPr>
          <p:cNvPr id="15" name="Picture 14">
            <a:extLst>
              <a:ext uri="{FF2B5EF4-FFF2-40B4-BE49-F238E27FC236}">
                <a16:creationId xmlns:a16="http://schemas.microsoft.com/office/drawing/2014/main" id="{7BC7F57E-F456-908C-A02A-10B588E29FAA}"/>
              </a:ext>
            </a:extLst>
          </p:cNvPr>
          <p:cNvPicPr>
            <a:picLocks noChangeAspect="1"/>
          </p:cNvPicPr>
          <p:nvPr/>
        </p:nvPicPr>
        <p:blipFill>
          <a:blip r:embed="rId5"/>
          <a:stretch>
            <a:fillRect/>
          </a:stretch>
        </p:blipFill>
        <p:spPr>
          <a:xfrm>
            <a:off x="1638826" y="4512470"/>
            <a:ext cx="4684305" cy="1110820"/>
          </a:xfrm>
          <a:prstGeom prst="rect">
            <a:avLst/>
          </a:prstGeom>
        </p:spPr>
      </p:pic>
      <p:sp>
        <p:nvSpPr>
          <p:cNvPr id="16" name="TextBox 15">
            <a:extLst>
              <a:ext uri="{FF2B5EF4-FFF2-40B4-BE49-F238E27FC236}">
                <a16:creationId xmlns:a16="http://schemas.microsoft.com/office/drawing/2014/main" id="{01019376-B30D-BE90-85D5-650684C81BDF}"/>
              </a:ext>
            </a:extLst>
          </p:cNvPr>
          <p:cNvSpPr txBox="1"/>
          <p:nvPr/>
        </p:nvSpPr>
        <p:spPr>
          <a:xfrm rot="16200000">
            <a:off x="-1128061" y="910095"/>
            <a:ext cx="2802254" cy="1200329"/>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Q[B](e)</a:t>
            </a:r>
          </a:p>
        </p:txBody>
      </p:sp>
    </p:spTree>
    <p:extLst>
      <p:ext uri="{BB962C8B-B14F-4D97-AF65-F5344CB8AC3E}">
        <p14:creationId xmlns:p14="http://schemas.microsoft.com/office/powerpoint/2010/main" val="342986157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20140"/>
        </a:solidFill>
        <a:effectLst/>
      </p:bgPr>
    </p:bg>
    <p:spTree>
      <p:nvGrpSpPr>
        <p:cNvPr id="1" name=""/>
        <p:cNvGrpSpPr/>
        <p:nvPr/>
      </p:nvGrpSpPr>
      <p:grpSpPr>
        <a:xfrm>
          <a:off x="0" y="0"/>
          <a:ext cx="0" cy="0"/>
          <a:chOff x="0" y="0"/>
          <a:chExt cx="0" cy="0"/>
        </a:xfrm>
      </p:grpSpPr>
      <p:pic>
        <p:nvPicPr>
          <p:cNvPr id="60" name="DC Logo" descr="Logo&#10;&#10;Description automatically generated">
            <a:extLst>
              <a:ext uri="{FF2B5EF4-FFF2-40B4-BE49-F238E27FC236}">
                <a16:creationId xmlns:a16="http://schemas.microsoft.com/office/drawing/2014/main" id="{5E41C985-785F-D8B0-B84A-82D0D8CD2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4868" y="0"/>
            <a:ext cx="577132" cy="577132"/>
          </a:xfrm>
          <a:prstGeom prst="rect">
            <a:avLst/>
          </a:prstGeom>
        </p:spPr>
      </p:pic>
      <p:sp>
        <p:nvSpPr>
          <p:cNvPr id="3" name="Rectangle 2">
            <a:extLst>
              <a:ext uri="{FF2B5EF4-FFF2-40B4-BE49-F238E27FC236}">
                <a16:creationId xmlns:a16="http://schemas.microsoft.com/office/drawing/2014/main" id="{9D6FADE3-3BD7-B084-D6BF-37572A4BCA25}"/>
              </a:ext>
            </a:extLst>
          </p:cNvPr>
          <p:cNvSpPr/>
          <p:nvPr/>
        </p:nvSpPr>
        <p:spPr>
          <a:xfrm>
            <a:off x="-11929886" y="0"/>
            <a:ext cx="12482920" cy="6858000"/>
          </a:xfrm>
          <a:prstGeom prst="rect">
            <a:avLst/>
          </a:prstGeom>
          <a:solidFill>
            <a:srgbClr val="32014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48BBD"/>
              </a:solidFill>
            </a:endParaRPr>
          </a:p>
        </p:txBody>
      </p:sp>
      <p:sp>
        <p:nvSpPr>
          <p:cNvPr id="2" name="TextBox 1">
            <a:extLst>
              <a:ext uri="{FF2B5EF4-FFF2-40B4-BE49-F238E27FC236}">
                <a16:creationId xmlns:a16="http://schemas.microsoft.com/office/drawing/2014/main" id="{15F5D97E-B513-CF5F-4EDE-194B8B8ECE49}"/>
              </a:ext>
            </a:extLst>
          </p:cNvPr>
          <p:cNvSpPr txBox="1"/>
          <p:nvPr/>
        </p:nvSpPr>
        <p:spPr>
          <a:xfrm>
            <a:off x="821227" y="577132"/>
            <a:ext cx="817599" cy="707886"/>
          </a:xfrm>
          <a:prstGeom prst="rect">
            <a:avLst/>
          </a:prstGeom>
          <a:noFill/>
        </p:spPr>
        <p:txBody>
          <a:bodyPr wrap="square" rtlCol="0">
            <a:spAutoFit/>
          </a:bodyPr>
          <a:lstStyle/>
          <a:p>
            <a:r>
              <a:rPr lang="en-US" sz="4000" dirty="0">
                <a:solidFill>
                  <a:srgbClr val="03EDF9"/>
                </a:solidFill>
                <a:latin typeface="Tw Cen MT" panose="020B0602020104020603" pitchFamily="34" charset="0"/>
              </a:rPr>
              <a:t>(b)</a:t>
            </a:r>
          </a:p>
        </p:txBody>
      </p:sp>
      <p:sp>
        <p:nvSpPr>
          <p:cNvPr id="4" name="TextBox 3">
            <a:extLst>
              <a:ext uri="{FF2B5EF4-FFF2-40B4-BE49-F238E27FC236}">
                <a16:creationId xmlns:a16="http://schemas.microsoft.com/office/drawing/2014/main" id="{600DA50E-F9F2-3BDD-EE2F-41FCDCF58B76}"/>
              </a:ext>
            </a:extLst>
          </p:cNvPr>
          <p:cNvSpPr txBox="1"/>
          <p:nvPr/>
        </p:nvSpPr>
        <p:spPr>
          <a:xfrm>
            <a:off x="821227" y="63694"/>
            <a:ext cx="3822756"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CHAPTER 13 SOLUTIONS</a:t>
            </a:r>
          </a:p>
        </p:txBody>
      </p:sp>
      <p:sp>
        <p:nvSpPr>
          <p:cNvPr id="8" name="TextBox 7">
            <a:extLst>
              <a:ext uri="{FF2B5EF4-FFF2-40B4-BE49-F238E27FC236}">
                <a16:creationId xmlns:a16="http://schemas.microsoft.com/office/drawing/2014/main" id="{984ED2F5-1392-E74D-B6EA-CC4F2BFD9435}"/>
              </a:ext>
            </a:extLst>
          </p:cNvPr>
          <p:cNvSpPr txBox="1"/>
          <p:nvPr/>
        </p:nvSpPr>
        <p:spPr>
          <a:xfrm>
            <a:off x="5122080" y="63694"/>
            <a:ext cx="6351039"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ARRAYS</a:t>
            </a:r>
          </a:p>
        </p:txBody>
      </p:sp>
      <p:sp>
        <p:nvSpPr>
          <p:cNvPr id="9" name="TextBox 8">
            <a:extLst>
              <a:ext uri="{FF2B5EF4-FFF2-40B4-BE49-F238E27FC236}">
                <a16:creationId xmlns:a16="http://schemas.microsoft.com/office/drawing/2014/main" id="{EF5E8A34-16E5-6C31-A2E8-80A49363F9C5}"/>
              </a:ext>
            </a:extLst>
          </p:cNvPr>
          <p:cNvSpPr txBox="1"/>
          <p:nvPr/>
        </p:nvSpPr>
        <p:spPr>
          <a:xfrm>
            <a:off x="821227" y="6271086"/>
            <a:ext cx="2542912" cy="523220"/>
          </a:xfrm>
          <a:prstGeom prst="rect">
            <a:avLst/>
          </a:prstGeom>
          <a:noFill/>
        </p:spPr>
        <p:txBody>
          <a:bodyPr wrap="square" rtlCol="0">
            <a:spAutoFit/>
          </a:bodyPr>
          <a:lstStyle/>
          <a:p>
            <a:r>
              <a:rPr lang="en-US" sz="2800" dirty="0">
                <a:solidFill>
                  <a:srgbClr val="848BBD"/>
                </a:solidFill>
                <a:latin typeface="Tw Cen MT" panose="020B0602020104020603" pitchFamily="34" charset="0"/>
              </a:rPr>
              <a:t>BOOK: LET US C</a:t>
            </a:r>
          </a:p>
        </p:txBody>
      </p:sp>
      <p:sp>
        <p:nvSpPr>
          <p:cNvPr id="10" name="TextBox 9">
            <a:extLst>
              <a:ext uri="{FF2B5EF4-FFF2-40B4-BE49-F238E27FC236}">
                <a16:creationId xmlns:a16="http://schemas.microsoft.com/office/drawing/2014/main" id="{328C8943-60AD-3440-B037-38BFC9BE3325}"/>
              </a:ext>
            </a:extLst>
          </p:cNvPr>
          <p:cNvSpPr txBox="1"/>
          <p:nvPr/>
        </p:nvSpPr>
        <p:spPr>
          <a:xfrm>
            <a:off x="7625920" y="6271086"/>
            <a:ext cx="4355334" cy="523220"/>
          </a:xfrm>
          <a:prstGeom prst="rect">
            <a:avLst/>
          </a:prstGeom>
          <a:noFill/>
        </p:spPr>
        <p:txBody>
          <a:bodyPr wrap="square" rtlCol="0">
            <a:spAutoFit/>
          </a:bodyPr>
          <a:lstStyle/>
          <a:p>
            <a:pPr algn="r"/>
            <a:r>
              <a:rPr lang="en-US" sz="2800" dirty="0">
                <a:solidFill>
                  <a:srgbClr val="848BBD"/>
                </a:solidFill>
                <a:latin typeface="Tw Cen MT" panose="020B0602020104020603" pitchFamily="34" charset="0"/>
              </a:rPr>
              <a:t>BY YASHAVANT KANETKAR</a:t>
            </a:r>
          </a:p>
        </p:txBody>
      </p:sp>
      <p:sp>
        <p:nvSpPr>
          <p:cNvPr id="13" name="TextBox 12">
            <a:extLst>
              <a:ext uri="{FF2B5EF4-FFF2-40B4-BE49-F238E27FC236}">
                <a16:creationId xmlns:a16="http://schemas.microsoft.com/office/drawing/2014/main" id="{E5E6FEF7-9DB1-903A-AB9A-DCDDF3E94C20}"/>
              </a:ext>
            </a:extLst>
          </p:cNvPr>
          <p:cNvSpPr txBox="1"/>
          <p:nvPr/>
        </p:nvSpPr>
        <p:spPr>
          <a:xfrm rot="16200000">
            <a:off x="-1268957" y="4878274"/>
            <a:ext cx="3094856" cy="646331"/>
          </a:xfrm>
          <a:prstGeom prst="rect">
            <a:avLst/>
          </a:prstGeom>
          <a:noFill/>
          <a:ln>
            <a:noFill/>
          </a:ln>
        </p:spPr>
        <p:txBody>
          <a:bodyPr wrap="square" rtlCol="0">
            <a:spAutoFit/>
          </a:bodyPr>
          <a:lstStyle/>
          <a:p>
            <a:r>
              <a:rPr lang="en-US" sz="3600" b="1" dirty="0">
                <a:solidFill>
                  <a:srgbClr val="848BBD"/>
                </a:solidFill>
                <a:latin typeface="Tw Cen MT" panose="020B0602020104020603" pitchFamily="34" charset="0"/>
              </a:rPr>
              <a:t>DEAR CODING</a:t>
            </a:r>
          </a:p>
        </p:txBody>
      </p:sp>
      <p:sp>
        <p:nvSpPr>
          <p:cNvPr id="6" name="TextBox 5">
            <a:extLst>
              <a:ext uri="{FF2B5EF4-FFF2-40B4-BE49-F238E27FC236}">
                <a16:creationId xmlns:a16="http://schemas.microsoft.com/office/drawing/2014/main" id="{0232925A-5065-8C13-F989-C54FFD874D8A}"/>
              </a:ext>
            </a:extLst>
          </p:cNvPr>
          <p:cNvSpPr txBox="1"/>
          <p:nvPr/>
        </p:nvSpPr>
        <p:spPr>
          <a:xfrm>
            <a:off x="1638826" y="699521"/>
            <a:ext cx="5825464" cy="4893647"/>
          </a:xfrm>
          <a:prstGeom prst="rect">
            <a:avLst/>
          </a:prstGeom>
          <a:solidFill>
            <a:srgbClr val="262335"/>
          </a:solidFill>
        </p:spPr>
        <p:txBody>
          <a:bodyPr wrap="square">
            <a:spAutoFit/>
          </a:bodyPr>
          <a:lstStyle/>
          <a:p>
            <a:r>
              <a:rPr lang="en-US" sz="2400" b="0" dirty="0">
                <a:solidFill>
                  <a:srgbClr val="72F1B8"/>
                </a:solidFill>
                <a:effectLst/>
                <a:latin typeface="Consolas" panose="020B0609020204030204" pitchFamily="49" charset="0"/>
              </a:rPr>
              <a:t>#include</a:t>
            </a:r>
            <a:r>
              <a:rPr lang="en-US" sz="2400" b="0" dirty="0">
                <a:solidFill>
                  <a:srgbClr val="BBBBBB"/>
                </a:solidFill>
                <a:effectLst/>
                <a:latin typeface="Consolas" panose="020B0609020204030204" pitchFamily="49" charset="0"/>
              </a:rPr>
              <a:t> </a:t>
            </a:r>
            <a:r>
              <a:rPr lang="en-US" sz="2400" b="0" dirty="0">
                <a:solidFill>
                  <a:srgbClr val="FF8B39"/>
                </a:solidFill>
                <a:effectLst/>
                <a:latin typeface="Consolas" panose="020B0609020204030204" pitchFamily="49" charset="0"/>
              </a:rPr>
              <a:t>&lt;</a:t>
            </a:r>
            <a:r>
              <a:rPr lang="en-US" sz="2400" b="0" dirty="0" err="1">
                <a:solidFill>
                  <a:srgbClr val="FF8B39"/>
                </a:solidFill>
                <a:effectLst/>
                <a:latin typeface="Consolas" panose="020B0609020204030204" pitchFamily="49" charset="0"/>
              </a:rPr>
              <a:t>stdio.h</a:t>
            </a:r>
            <a:r>
              <a:rPr lang="en-US" sz="2400" b="0" dirty="0">
                <a:solidFill>
                  <a:srgbClr val="FF8B39"/>
                </a:solidFill>
                <a:effectLst/>
                <a:latin typeface="Consolas" panose="020B0609020204030204" pitchFamily="49" charset="0"/>
              </a:rPr>
              <a:t>&gt;</a:t>
            </a:r>
            <a:endParaRPr lang="en-US" sz="2400" b="0" dirty="0">
              <a:solidFill>
                <a:srgbClr val="BBBBBB"/>
              </a:solidFill>
              <a:effectLst/>
              <a:latin typeface="Consolas" panose="020B0609020204030204" pitchFamily="49" charset="0"/>
            </a:endParaRPr>
          </a:p>
          <a:p>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a:solidFill>
                  <a:srgbClr val="36F9F6"/>
                </a:solidFill>
                <a:effectLst/>
                <a:latin typeface="Consolas" panose="020B0609020204030204" pitchFamily="49" charset="0"/>
              </a:rPr>
              <a:t>main</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a:solidFill>
                  <a:srgbClr val="FF7EDB"/>
                </a:solidFill>
                <a:effectLst/>
                <a:latin typeface="Consolas" panose="020B0609020204030204" pitchFamily="49" charset="0"/>
              </a:rPr>
              <a:t>size</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r>
              <a:rPr lang="en-US" sz="2400" b="0" dirty="0" err="1">
                <a:solidFill>
                  <a:srgbClr val="36F9F6"/>
                </a:solidFill>
                <a:effectLst/>
                <a:latin typeface="Consolas" panose="020B0609020204030204" pitchFamily="49" charset="0"/>
              </a:rPr>
              <a:t>scanf</a:t>
            </a:r>
            <a:r>
              <a:rPr lang="en-US" sz="2400" b="0" dirty="0">
                <a:solidFill>
                  <a:srgbClr val="BBBBBB"/>
                </a:solidFill>
                <a:effectLst/>
                <a:latin typeface="Consolas" panose="020B0609020204030204" pitchFamily="49" charset="0"/>
              </a:rPr>
              <a:t>(</a:t>
            </a:r>
            <a:r>
              <a:rPr lang="en-US" sz="2400" b="0" dirty="0">
                <a:solidFill>
                  <a:srgbClr val="FF8B39"/>
                </a:solidFill>
                <a:effectLst/>
                <a:latin typeface="Consolas" panose="020B0609020204030204" pitchFamily="49" charset="0"/>
              </a:rPr>
              <a:t>"</a:t>
            </a:r>
            <a:r>
              <a:rPr lang="en-US" sz="2400" b="0" i="1" dirty="0">
                <a:solidFill>
                  <a:srgbClr val="72F1B8"/>
                </a:solidFill>
                <a:effectLst/>
                <a:latin typeface="Consolas" panose="020B0609020204030204" pitchFamily="49" charset="0"/>
              </a:rPr>
              <a:t>%d</a:t>
            </a:r>
            <a:r>
              <a:rPr lang="en-US" sz="2400" b="0" dirty="0">
                <a:solidFill>
                  <a:srgbClr val="FF8B39"/>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&amp;</a:t>
            </a:r>
            <a:r>
              <a:rPr lang="en-US" sz="2400" b="0" dirty="0">
                <a:solidFill>
                  <a:srgbClr val="FF7EDB"/>
                </a:solidFill>
                <a:effectLst/>
                <a:latin typeface="Consolas" panose="020B0609020204030204" pitchFamily="49" charset="0"/>
              </a:rPr>
              <a:t>size</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int</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arr</a:t>
            </a:r>
            <a:r>
              <a:rPr lang="en-US" sz="2400" b="0" dirty="0">
                <a:solidFill>
                  <a:srgbClr val="BBBBBB"/>
                </a:solidFill>
                <a:effectLst/>
                <a:latin typeface="Consolas" panose="020B0609020204030204" pitchFamily="49" charset="0"/>
              </a:rPr>
              <a:t>[</a:t>
            </a:r>
            <a:r>
              <a:rPr lang="en-US" sz="2400" b="0" dirty="0">
                <a:solidFill>
                  <a:srgbClr val="FF7EDB"/>
                </a:solidFill>
                <a:effectLst/>
                <a:latin typeface="Consolas" panose="020B0609020204030204" pitchFamily="49" charset="0"/>
              </a:rPr>
              <a:t>size</a:t>
            </a:r>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for</a:t>
            </a:r>
            <a:r>
              <a:rPr lang="en-US" sz="2400" b="0" dirty="0">
                <a:solidFill>
                  <a:srgbClr val="BBBBBB"/>
                </a:solidFill>
                <a:effectLst/>
                <a:latin typeface="Consolas" panose="020B0609020204030204" pitchFamily="49" charset="0"/>
              </a:rPr>
              <a:t> (</a:t>
            </a:r>
            <a:r>
              <a:rPr lang="en-US" sz="2400" b="0" dirty="0" err="1">
                <a:solidFill>
                  <a:srgbClr val="BBBBB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r>
              <a:rPr lang="en-US" sz="2400" b="0" dirty="0">
                <a:solidFill>
                  <a:srgbClr val="FFFFFF"/>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1</a:t>
            </a:r>
            <a:r>
              <a:rPr lang="en-US" sz="2400" b="0" dirty="0">
                <a:solidFill>
                  <a:srgbClr val="BBBBBB"/>
                </a:solidFill>
                <a:effectLst/>
                <a:latin typeface="Consolas" panose="020B0609020204030204" pitchFamily="49" charset="0"/>
              </a:rPr>
              <a:t>; </a:t>
            </a:r>
            <a:r>
              <a:rPr lang="en-US" sz="2400" b="0" dirty="0" err="1">
                <a:solidFill>
                  <a:srgbClr val="BBBBB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&lt;=</a:t>
            </a:r>
            <a:r>
              <a:rPr lang="en-US" sz="2400" b="0" dirty="0">
                <a:solidFill>
                  <a:srgbClr val="BBBBBB"/>
                </a:solidFill>
                <a:effectLst/>
                <a:latin typeface="Consolas" panose="020B0609020204030204" pitchFamily="49" charset="0"/>
              </a:rPr>
              <a:t> </a:t>
            </a:r>
            <a:r>
              <a:rPr lang="en-US" sz="2400" b="0" dirty="0">
                <a:solidFill>
                  <a:srgbClr val="FF7EDB"/>
                </a:solidFill>
                <a:effectLst/>
                <a:latin typeface="Consolas" panose="020B0609020204030204" pitchFamily="49" charset="0"/>
              </a:rPr>
              <a:t>size</a:t>
            </a:r>
            <a:r>
              <a:rPr lang="en-US" sz="2400" b="0" dirty="0">
                <a:solidFill>
                  <a:srgbClr val="BBBBBB"/>
                </a:solidFill>
                <a:effectLst/>
                <a:latin typeface="Consolas" panose="020B0609020204030204" pitchFamily="49" charset="0"/>
              </a:rPr>
              <a:t>; </a:t>
            </a:r>
            <a:r>
              <a:rPr lang="en-US" sz="2400" b="0" dirty="0" err="1">
                <a:solidFill>
                  <a:srgbClr val="BBBBBB"/>
                </a:solidFill>
                <a:effectLst/>
                <a:latin typeface="Consolas" panose="020B0609020204030204" pitchFamily="49" charset="0"/>
              </a:rPr>
              <a:t>i</a:t>
            </a:r>
            <a:r>
              <a:rPr lang="en-US" sz="2400" b="0" dirty="0">
                <a:solidFill>
                  <a:srgbClr val="FEDE5D"/>
                </a:solidFill>
                <a:effectLst/>
                <a:latin typeface="Consolas" panose="020B0609020204030204" pitchFamily="49" charset="0"/>
              </a:rPr>
              <a:t>++</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err="1">
                <a:solidFill>
                  <a:srgbClr val="36F9F6"/>
                </a:solidFill>
                <a:effectLst/>
                <a:latin typeface="Consolas" panose="020B0609020204030204" pitchFamily="49" charset="0"/>
              </a:rPr>
              <a:t>scanf</a:t>
            </a:r>
            <a:r>
              <a:rPr lang="en-US" sz="2400" b="0" dirty="0">
                <a:solidFill>
                  <a:srgbClr val="BBBBBB"/>
                </a:solidFill>
                <a:effectLst/>
                <a:latin typeface="Consolas" panose="020B0609020204030204" pitchFamily="49" charset="0"/>
              </a:rPr>
              <a:t>(</a:t>
            </a:r>
            <a:r>
              <a:rPr lang="en-US" sz="2400" b="0" dirty="0">
                <a:solidFill>
                  <a:srgbClr val="FF8B39"/>
                </a:solidFill>
                <a:effectLst/>
                <a:latin typeface="Consolas" panose="020B0609020204030204" pitchFamily="49" charset="0"/>
              </a:rPr>
              <a:t>"</a:t>
            </a:r>
            <a:r>
              <a:rPr lang="en-US" sz="2400" b="0" i="1" dirty="0">
                <a:solidFill>
                  <a:srgbClr val="72F1B8"/>
                </a:solidFill>
                <a:effectLst/>
                <a:latin typeface="Consolas" panose="020B0609020204030204" pitchFamily="49" charset="0"/>
              </a:rPr>
              <a:t>%d</a:t>
            </a:r>
            <a:r>
              <a:rPr lang="en-US" sz="2400" b="0" dirty="0">
                <a:solidFill>
                  <a:srgbClr val="FF8B39"/>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&amp;</a:t>
            </a:r>
            <a:r>
              <a:rPr lang="en-US" sz="2400" b="0" dirty="0" err="1">
                <a:solidFill>
                  <a:srgbClr val="FF7EDB"/>
                </a:solidFill>
                <a:effectLst/>
                <a:latin typeface="Consolas" panose="020B0609020204030204" pitchFamily="49" charset="0"/>
              </a:rPr>
              <a:t>arr</a:t>
            </a:r>
            <a:r>
              <a:rPr lang="en-US" sz="2400" b="0" dirty="0">
                <a:solidFill>
                  <a:srgbClr val="BBBBBB"/>
                </a:solidFill>
                <a:effectLst/>
                <a:latin typeface="Consolas" panose="020B0609020204030204" pitchFamily="49" charset="0"/>
              </a:rPr>
              <a:t>[</a:t>
            </a:r>
            <a:r>
              <a:rPr lang="en-US" sz="2400" b="0" dirty="0" err="1">
                <a:solidFill>
                  <a:srgbClr val="BBBBBB"/>
                </a:solidFill>
                <a:effectLst/>
                <a:latin typeface="Consolas" panose="020B0609020204030204" pitchFamily="49" charset="0"/>
              </a:rPr>
              <a:t>i</a:t>
            </a:r>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err="1">
                <a:solidFill>
                  <a:srgbClr val="36F9F6"/>
                </a:solidFill>
                <a:effectLst/>
                <a:latin typeface="Consolas" panose="020B0609020204030204" pitchFamily="49" charset="0"/>
              </a:rPr>
              <a:t>printf</a:t>
            </a:r>
            <a:r>
              <a:rPr lang="en-US" sz="2400" b="0" dirty="0">
                <a:solidFill>
                  <a:srgbClr val="BBBBBB"/>
                </a:solidFill>
                <a:effectLst/>
                <a:latin typeface="Consolas" panose="020B0609020204030204" pitchFamily="49" charset="0"/>
              </a:rPr>
              <a:t>(</a:t>
            </a:r>
            <a:r>
              <a:rPr lang="en-US" sz="2400" b="0" dirty="0">
                <a:solidFill>
                  <a:srgbClr val="FF8B39"/>
                </a:solidFill>
                <a:effectLst/>
                <a:latin typeface="Consolas" panose="020B0609020204030204" pitchFamily="49" charset="0"/>
              </a:rPr>
              <a:t>"</a:t>
            </a:r>
            <a:r>
              <a:rPr lang="en-US" sz="2400" b="0" i="1" dirty="0">
                <a:solidFill>
                  <a:srgbClr val="72F1B8"/>
                </a:solidFill>
                <a:effectLst/>
                <a:latin typeface="Consolas" panose="020B0609020204030204" pitchFamily="49" charset="0"/>
              </a:rPr>
              <a:t>%d</a:t>
            </a:r>
            <a:r>
              <a:rPr lang="en-US" sz="2400" b="0" dirty="0">
                <a:solidFill>
                  <a:srgbClr val="36F9F6"/>
                </a:solidFill>
                <a:effectLst/>
                <a:latin typeface="Consolas" panose="020B0609020204030204" pitchFamily="49" charset="0"/>
              </a:rPr>
              <a:t>\n</a:t>
            </a:r>
            <a:r>
              <a:rPr lang="en-US" sz="2400" b="0" dirty="0">
                <a:solidFill>
                  <a:srgbClr val="FF8B39"/>
                </a:solidFill>
                <a:effectLst/>
                <a:latin typeface="Consolas" panose="020B0609020204030204" pitchFamily="49" charset="0"/>
              </a:rPr>
              <a:t>"</a:t>
            </a:r>
            <a:r>
              <a:rPr lang="en-US" sz="2400" b="0" dirty="0">
                <a:solidFill>
                  <a:srgbClr val="BBBBBB"/>
                </a:solidFill>
                <a:effectLst/>
                <a:latin typeface="Consolas" panose="020B0609020204030204" pitchFamily="49" charset="0"/>
              </a:rPr>
              <a:t>, </a:t>
            </a:r>
            <a:r>
              <a:rPr lang="en-US" sz="2400" b="0" dirty="0" err="1">
                <a:solidFill>
                  <a:srgbClr val="FF7EDB"/>
                </a:solidFill>
                <a:effectLst/>
                <a:latin typeface="Consolas" panose="020B0609020204030204" pitchFamily="49" charset="0"/>
              </a:rPr>
              <a:t>arr</a:t>
            </a:r>
            <a:r>
              <a:rPr lang="en-US" sz="2400" b="0" dirty="0">
                <a:solidFill>
                  <a:srgbClr val="BBBBBB"/>
                </a:solidFill>
                <a:effectLst/>
                <a:latin typeface="Consolas" panose="020B0609020204030204" pitchFamily="49" charset="0"/>
              </a:rPr>
              <a:t>[</a:t>
            </a:r>
            <a:r>
              <a:rPr lang="en-US" sz="2400" b="0" dirty="0" err="1">
                <a:solidFill>
                  <a:srgbClr val="BBBBBB"/>
                </a:solidFill>
                <a:effectLst/>
                <a:latin typeface="Consolas" panose="020B0609020204030204" pitchFamily="49" charset="0"/>
              </a:rPr>
              <a:t>i</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    }</a:t>
            </a:r>
          </a:p>
          <a:p>
            <a:r>
              <a:rPr lang="en-US" sz="2400" b="0" dirty="0">
                <a:solidFill>
                  <a:srgbClr val="BBBBBB"/>
                </a:solidFill>
                <a:effectLst/>
                <a:latin typeface="Consolas" panose="020B0609020204030204" pitchFamily="49" charset="0"/>
              </a:rPr>
              <a:t>    </a:t>
            </a:r>
            <a:r>
              <a:rPr lang="en-US" sz="2400" b="0" dirty="0">
                <a:solidFill>
                  <a:srgbClr val="FEDE5D"/>
                </a:solidFill>
                <a:effectLst/>
                <a:latin typeface="Consolas" panose="020B0609020204030204" pitchFamily="49" charset="0"/>
              </a:rPr>
              <a:t>return</a:t>
            </a:r>
            <a:r>
              <a:rPr lang="en-US" sz="2400" b="0" dirty="0">
                <a:solidFill>
                  <a:srgbClr val="BBBBBB"/>
                </a:solidFill>
                <a:effectLst/>
                <a:latin typeface="Consolas" panose="020B0609020204030204" pitchFamily="49" charset="0"/>
              </a:rPr>
              <a:t> </a:t>
            </a:r>
            <a:r>
              <a:rPr lang="en-US" sz="2400" b="0" dirty="0">
                <a:solidFill>
                  <a:srgbClr val="F97E72"/>
                </a:solidFill>
                <a:effectLst/>
                <a:latin typeface="Consolas" panose="020B0609020204030204" pitchFamily="49" charset="0"/>
              </a:rPr>
              <a:t>0</a:t>
            </a:r>
            <a:r>
              <a:rPr lang="en-US" sz="2400" b="0" dirty="0">
                <a:solidFill>
                  <a:srgbClr val="BBBBBB"/>
                </a:solidFill>
                <a:effectLst/>
                <a:latin typeface="Consolas" panose="020B0609020204030204" pitchFamily="49" charset="0"/>
              </a:rPr>
              <a:t>;</a:t>
            </a:r>
          </a:p>
          <a:p>
            <a:r>
              <a:rPr lang="en-US" sz="2400" b="0" dirty="0">
                <a:solidFill>
                  <a:srgbClr val="BBBBBB"/>
                </a:solidFill>
                <a:effectLst/>
                <a:latin typeface="Consolas" panose="020B0609020204030204" pitchFamily="49" charset="0"/>
              </a:rPr>
              <a:t>}</a:t>
            </a:r>
          </a:p>
        </p:txBody>
      </p:sp>
      <p:sp>
        <p:nvSpPr>
          <p:cNvPr id="16" name="TextBox 15">
            <a:extLst>
              <a:ext uri="{FF2B5EF4-FFF2-40B4-BE49-F238E27FC236}">
                <a16:creationId xmlns:a16="http://schemas.microsoft.com/office/drawing/2014/main" id="{46845F04-E9E9-A4A8-8D6A-B967A371800B}"/>
              </a:ext>
            </a:extLst>
          </p:cNvPr>
          <p:cNvSpPr txBox="1"/>
          <p:nvPr/>
        </p:nvSpPr>
        <p:spPr>
          <a:xfrm rot="16200000">
            <a:off x="-1341680" y="1400713"/>
            <a:ext cx="3229493" cy="646331"/>
          </a:xfrm>
          <a:prstGeom prst="rect">
            <a:avLst/>
          </a:prstGeom>
          <a:noFill/>
          <a:ln>
            <a:noFill/>
          </a:ln>
        </p:spPr>
        <p:txBody>
          <a:bodyPr wrap="square" rtlCol="0">
            <a:spAutoFit/>
          </a:bodyPr>
          <a:lstStyle/>
          <a:p>
            <a:pPr algn="r"/>
            <a:r>
              <a:rPr lang="en-US" sz="3600" b="1" dirty="0">
                <a:solidFill>
                  <a:srgbClr val="03EDF9"/>
                </a:solidFill>
                <a:latin typeface="Tw Cen MT" panose="020B0602020104020603" pitchFamily="34" charset="0"/>
              </a:rPr>
              <a:t>CH 13 Q[B](b)</a:t>
            </a:r>
          </a:p>
        </p:txBody>
      </p:sp>
      <p:sp>
        <p:nvSpPr>
          <p:cNvPr id="5" name="TextBox 4">
            <a:extLst>
              <a:ext uri="{FF2B5EF4-FFF2-40B4-BE49-F238E27FC236}">
                <a16:creationId xmlns:a16="http://schemas.microsoft.com/office/drawing/2014/main" id="{8962BF0F-17B0-585C-E715-665B592A27D1}"/>
              </a:ext>
            </a:extLst>
          </p:cNvPr>
          <p:cNvSpPr txBox="1"/>
          <p:nvPr/>
        </p:nvSpPr>
        <p:spPr>
          <a:xfrm>
            <a:off x="8501479" y="3909357"/>
            <a:ext cx="2477090" cy="707886"/>
          </a:xfrm>
          <a:prstGeom prst="rect">
            <a:avLst/>
          </a:prstGeom>
          <a:noFill/>
        </p:spPr>
        <p:txBody>
          <a:bodyPr wrap="square" rtlCol="0">
            <a:spAutoFit/>
          </a:bodyPr>
          <a:lstStyle/>
          <a:p>
            <a:pPr algn="ctr"/>
            <a:r>
              <a:rPr lang="en-US" sz="4000" dirty="0">
                <a:solidFill>
                  <a:srgbClr val="FF5862"/>
                </a:solidFill>
                <a:latin typeface="Tw Cen MT" panose="020B0602020104020603" pitchFamily="34" charset="0"/>
              </a:rPr>
              <a:t>ERROR!</a:t>
            </a:r>
          </a:p>
        </p:txBody>
      </p:sp>
      <p:pic>
        <p:nvPicPr>
          <p:cNvPr id="11" name="Picture 10">
            <a:extLst>
              <a:ext uri="{FF2B5EF4-FFF2-40B4-BE49-F238E27FC236}">
                <a16:creationId xmlns:a16="http://schemas.microsoft.com/office/drawing/2014/main" id="{F9FD44F9-60EB-95DE-85A9-5113A14BB1AF}"/>
              </a:ext>
            </a:extLst>
          </p:cNvPr>
          <p:cNvPicPr>
            <a:picLocks noChangeAspect="1"/>
          </p:cNvPicPr>
          <p:nvPr/>
        </p:nvPicPr>
        <p:blipFill>
          <a:blip r:embed="rId3"/>
          <a:stretch>
            <a:fillRect/>
          </a:stretch>
        </p:blipFill>
        <p:spPr>
          <a:xfrm rot="21428392">
            <a:off x="4362650" y="5232620"/>
            <a:ext cx="7110469" cy="946309"/>
          </a:xfrm>
          <a:prstGeom prst="rect">
            <a:avLst/>
          </a:prstGeom>
        </p:spPr>
      </p:pic>
    </p:spTree>
    <p:extLst>
      <p:ext uri="{BB962C8B-B14F-4D97-AF65-F5344CB8AC3E}">
        <p14:creationId xmlns:p14="http://schemas.microsoft.com/office/powerpoint/2010/main" val="753835534"/>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7704</TotalTime>
  <Words>6771</Words>
  <Application>Microsoft Office PowerPoint</Application>
  <PresentationFormat>Widescreen</PresentationFormat>
  <Paragraphs>1535</Paragraphs>
  <Slides>86</Slides>
  <Notes>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Consolas</vt:lpstr>
      <vt:lpstr>Tw Cen MT</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
  <cp:lastModifiedBy>My Name</cp:lastModifiedBy>
  <cp:revision>178</cp:revision>
  <dcterms:created xsi:type="dcterms:W3CDTF">2017-01-05T13:17:27Z</dcterms:created>
  <dcterms:modified xsi:type="dcterms:W3CDTF">2023-05-12T09:05:50Z</dcterms:modified>
</cp:coreProperties>
</file>